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customXml/itemProps4.xml" ContentType="application/vnd.openxmlformats-officedocument.customXmlPropertie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5" r:id="rId5"/>
  </p:sldMasterIdLst>
  <p:notesMasterIdLst>
    <p:notesMasterId r:id="rId114"/>
  </p:notesMasterIdLst>
  <p:handoutMasterIdLst>
    <p:handoutMasterId r:id="rId115"/>
  </p:handoutMasterIdLst>
  <p:sldIdLst>
    <p:sldId id="256" r:id="rId6"/>
    <p:sldId id="284" r:id="rId7"/>
    <p:sldId id="360" r:id="rId8"/>
    <p:sldId id="285" r:id="rId9"/>
    <p:sldId id="258" r:id="rId10"/>
    <p:sldId id="286" r:id="rId11"/>
    <p:sldId id="259" r:id="rId12"/>
    <p:sldId id="287" r:id="rId13"/>
    <p:sldId id="288" r:id="rId14"/>
    <p:sldId id="260" r:id="rId15"/>
    <p:sldId id="289" r:id="rId16"/>
    <p:sldId id="290" r:id="rId17"/>
    <p:sldId id="261" r:id="rId18"/>
    <p:sldId id="292" r:id="rId19"/>
    <p:sldId id="394" r:id="rId20"/>
    <p:sldId id="316" r:id="rId21"/>
    <p:sldId id="393" r:id="rId22"/>
    <p:sldId id="384" r:id="rId23"/>
    <p:sldId id="385" r:id="rId24"/>
    <p:sldId id="386" r:id="rId25"/>
    <p:sldId id="387" r:id="rId26"/>
    <p:sldId id="388" r:id="rId27"/>
    <p:sldId id="395" r:id="rId28"/>
    <p:sldId id="389" r:id="rId29"/>
    <p:sldId id="390" r:id="rId30"/>
    <p:sldId id="391" r:id="rId31"/>
    <p:sldId id="383" r:id="rId32"/>
    <p:sldId id="376" r:id="rId33"/>
    <p:sldId id="377" r:id="rId34"/>
    <p:sldId id="378" r:id="rId35"/>
    <p:sldId id="379" r:id="rId36"/>
    <p:sldId id="380" r:id="rId37"/>
    <p:sldId id="381" r:id="rId38"/>
    <p:sldId id="382" r:id="rId39"/>
    <p:sldId id="317" r:id="rId40"/>
    <p:sldId id="262" r:id="rId41"/>
    <p:sldId id="291" r:id="rId42"/>
    <p:sldId id="263" r:id="rId43"/>
    <p:sldId id="264" r:id="rId44"/>
    <p:sldId id="265" r:id="rId45"/>
    <p:sldId id="311" r:id="rId46"/>
    <p:sldId id="295" r:id="rId47"/>
    <p:sldId id="266" r:id="rId48"/>
    <p:sldId id="297" r:id="rId49"/>
    <p:sldId id="267" r:id="rId50"/>
    <p:sldId id="298" r:id="rId51"/>
    <p:sldId id="299" r:id="rId52"/>
    <p:sldId id="312" r:id="rId53"/>
    <p:sldId id="359" r:id="rId54"/>
    <p:sldId id="269" r:id="rId55"/>
    <p:sldId id="300" r:id="rId56"/>
    <p:sldId id="301" r:id="rId57"/>
    <p:sldId id="318" r:id="rId58"/>
    <p:sldId id="270" r:id="rId59"/>
    <p:sldId id="302" r:id="rId60"/>
    <p:sldId id="319" r:id="rId61"/>
    <p:sldId id="271" r:id="rId62"/>
    <p:sldId id="303" r:id="rId63"/>
    <p:sldId id="272" r:id="rId64"/>
    <p:sldId id="304" r:id="rId65"/>
    <p:sldId id="320" r:id="rId66"/>
    <p:sldId id="273" r:id="rId67"/>
    <p:sldId id="305" r:id="rId68"/>
    <p:sldId id="333" r:id="rId69"/>
    <p:sldId id="306" r:id="rId70"/>
    <p:sldId id="274" r:id="rId71"/>
    <p:sldId id="307" r:id="rId72"/>
    <p:sldId id="313" r:id="rId73"/>
    <p:sldId id="314" r:id="rId74"/>
    <p:sldId id="315" r:id="rId75"/>
    <p:sldId id="276" r:id="rId76"/>
    <p:sldId id="277" r:id="rId77"/>
    <p:sldId id="309" r:id="rId78"/>
    <p:sldId id="279" r:id="rId79"/>
    <p:sldId id="280" r:id="rId80"/>
    <p:sldId id="281" r:id="rId81"/>
    <p:sldId id="321" r:id="rId82"/>
    <p:sldId id="282" r:id="rId83"/>
    <p:sldId id="283" r:id="rId84"/>
    <p:sldId id="361" r:id="rId85"/>
    <p:sldId id="363" r:id="rId86"/>
    <p:sldId id="365" r:id="rId87"/>
    <p:sldId id="362" r:id="rId88"/>
    <p:sldId id="364" r:id="rId89"/>
    <p:sldId id="373" r:id="rId90"/>
    <p:sldId id="323" r:id="rId91"/>
    <p:sldId id="327" r:id="rId92"/>
    <p:sldId id="324" r:id="rId93"/>
    <p:sldId id="325" r:id="rId94"/>
    <p:sldId id="326" r:id="rId95"/>
    <p:sldId id="336" r:id="rId96"/>
    <p:sldId id="350" r:id="rId97"/>
    <p:sldId id="339" r:id="rId98"/>
    <p:sldId id="340" r:id="rId99"/>
    <p:sldId id="342" r:id="rId100"/>
    <p:sldId id="344" r:id="rId101"/>
    <p:sldId id="345" r:id="rId102"/>
    <p:sldId id="346" r:id="rId103"/>
    <p:sldId id="351" r:id="rId104"/>
    <p:sldId id="366" r:id="rId105"/>
    <p:sldId id="368" r:id="rId106"/>
    <p:sldId id="370" r:id="rId107"/>
    <p:sldId id="367" r:id="rId108"/>
    <p:sldId id="369" r:id="rId109"/>
    <p:sldId id="371" r:id="rId110"/>
    <p:sldId id="372" r:id="rId111"/>
    <p:sldId id="330" r:id="rId112"/>
    <p:sldId id="374" r:id="rId113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292929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292929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292929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292929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292929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400" kern="1200">
        <a:solidFill>
          <a:srgbClr val="292929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400" kern="1200">
        <a:solidFill>
          <a:srgbClr val="292929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400" kern="1200">
        <a:solidFill>
          <a:srgbClr val="292929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400" kern="1200">
        <a:solidFill>
          <a:srgbClr val="292929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Start" id="{A3AB6004-7DB7-3444-AA0E-8E99C098AA3F}">
          <p14:sldIdLst>
            <p14:sldId id="256"/>
            <p14:sldId id="284"/>
          </p14:sldIdLst>
        </p14:section>
        <p14:section name="Make a Report" id="{10ED1236-554B-BC46-892E-59D548397F10}">
          <p14:sldIdLst>
            <p14:sldId id="360"/>
            <p14:sldId id="285"/>
            <p14:sldId id="258"/>
            <p14:sldId id="286"/>
          </p14:sldIdLst>
        </p14:section>
        <p14:section name="Turn it into a Stored Process" id="{4A571751-2A9A-C84E-87B8-EB2F7BFF8F0C}">
          <p14:sldIdLst>
            <p14:sldId id="259"/>
            <p14:sldId id="287"/>
            <p14:sldId id="288"/>
            <p14:sldId id="260"/>
            <p14:sldId id="289"/>
            <p14:sldId id="290"/>
            <p14:sldId id="261"/>
            <p14:sldId id="292"/>
            <p14:sldId id="316"/>
            <p14:sldId id="293"/>
            <p14:sldId id="317"/>
            <p14:sldId id="262"/>
            <p14:sldId id="291"/>
            <p14:sldId id="263"/>
            <p14:sldId id="264"/>
            <p14:sldId id="265"/>
            <p14:sldId id="311"/>
            <p14:sldId id="295"/>
            <p14:sldId id="266"/>
            <p14:sldId id="297"/>
            <p14:sldId id="267"/>
            <p14:sldId id="298"/>
            <p14:sldId id="299"/>
            <p14:sldId id="312"/>
          </p14:sldIdLst>
        </p14:section>
        <p14:section name="Add a Web Interface" id="{87A33631-4505-A64E-84A1-413006C27AEF}">
          <p14:sldIdLst>
            <p14:sldId id="359"/>
            <p14:sldId id="269"/>
            <p14:sldId id="300"/>
            <p14:sldId id="301"/>
            <p14:sldId id="318"/>
            <p14:sldId id="270"/>
            <p14:sldId id="302"/>
            <p14:sldId id="319"/>
            <p14:sldId id="271"/>
            <p14:sldId id="303"/>
            <p14:sldId id="272"/>
            <p14:sldId id="304"/>
            <p14:sldId id="320"/>
            <p14:sldId id="273"/>
            <p14:sldId id="305"/>
            <p14:sldId id="333"/>
            <p14:sldId id="306"/>
            <p14:sldId id="274"/>
            <p14:sldId id="307"/>
            <p14:sldId id="313"/>
            <p14:sldId id="314"/>
            <p14:sldId id="315"/>
            <p14:sldId id="276"/>
            <p14:sldId id="277"/>
            <p14:sldId id="309"/>
            <p14:sldId id="279"/>
            <p14:sldId id="280"/>
            <p14:sldId id="281"/>
            <p14:sldId id="321"/>
            <p14:sldId id="282"/>
            <p14:sldId id="283"/>
            <p14:sldId id="361"/>
            <p14:sldId id="363"/>
            <p14:sldId id="365"/>
            <p14:sldId id="362"/>
            <p14:sldId id="364"/>
          </p14:sldIdLst>
        </p14:section>
        <p14:section name="Enhance with Ext JS" id="{7A6B0CAD-FAE6-6843-ABF8-C47B2F77B643}">
          <p14:sldIdLst>
            <p14:sldId id="373"/>
            <p14:sldId id="323"/>
            <p14:sldId id="327"/>
            <p14:sldId id="324"/>
            <p14:sldId id="325"/>
            <p14:sldId id="326"/>
          </p14:sldIdLst>
        </p14:section>
        <p14:section name="Making a Grid in Ext JS" id="{B7EFC904-41C3-6D40-8AC6-6577314F0343}">
          <p14:sldIdLst>
            <p14:sldId id="336"/>
            <p14:sldId id="350"/>
            <p14:sldId id="339"/>
            <p14:sldId id="340"/>
            <p14:sldId id="342"/>
            <p14:sldId id="344"/>
            <p14:sldId id="345"/>
            <p14:sldId id="346"/>
            <p14:sldId id="351"/>
            <p14:sldId id="366"/>
            <p14:sldId id="368"/>
            <p14:sldId id="370"/>
            <p14:sldId id="367"/>
            <p14:sldId id="369"/>
            <p14:sldId id="371"/>
            <p14:sldId id="372"/>
          </p14:sldIdLst>
        </p14:section>
        <p14:section name="End" id="{13999718-0FA4-494B-B7B7-B0670EB09651}">
          <p14:sldIdLst>
            <p14:sldId id="330"/>
            <p14:sldId id="33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539B"/>
    <a:srgbClr val="E48130"/>
    <a:srgbClr val="FF8817"/>
    <a:srgbClr val="13314F"/>
    <a:srgbClr val="D69D3D"/>
    <a:srgbClr val="C8893E"/>
    <a:srgbClr val="151A51"/>
    <a:srgbClr val="408F3A"/>
    <a:srgbClr val="36963C"/>
    <a:srgbClr val="5F2DD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31" autoAdjust="0"/>
  </p:normalViewPr>
  <p:slideViewPr>
    <p:cSldViewPr snapToGrid="0">
      <p:cViewPr>
        <p:scale>
          <a:sx n="100" d="100"/>
          <a:sy n="100" d="100"/>
        </p:scale>
        <p:origin x="-948" y="-168"/>
      </p:cViewPr>
      <p:guideLst>
        <p:guide orient="horz" pos="1620"/>
        <p:guide pos="786"/>
      </p:guideLst>
    </p:cSldViewPr>
  </p:slideViewPr>
  <p:outlineViewPr>
    <p:cViewPr>
      <p:scale>
        <a:sx n="33" d="100"/>
        <a:sy n="33" d="100"/>
      </p:scale>
      <p:origin x="0" y="185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6544"/>
    </p:cViewPr>
  </p:sorterViewPr>
  <p:notesViewPr>
    <p:cSldViewPr snapToGrid="0">
      <p:cViewPr varScale="1">
        <p:scale>
          <a:sx n="76" d="100"/>
          <a:sy n="76" d="100"/>
        </p:scale>
        <p:origin x="-2112" y="-8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viewProps" Target="viewProps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slide" Target="slides/slide105.xml"/><Relationship Id="rId11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slide" Target="slides/slide108.xml"/><Relationship Id="rId118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z="1000" dirty="0" smtClean="0"/>
              <a:t>Header</a:t>
            </a:r>
            <a:endParaRPr lang="en-US" sz="10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20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sz="100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6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z="200" dirty="0" smtClean="0"/>
              <a:t>#</a:t>
            </a:r>
            <a:r>
              <a:rPr lang="en-US" sz="700" dirty="0" smtClean="0"/>
              <a:t>#SASGF13</a:t>
            </a:r>
          </a:p>
          <a:p>
            <a:endParaRPr lang="en-US" sz="200" dirty="0" smtClean="0"/>
          </a:p>
          <a:p>
            <a:endParaRPr lang="en-US" dirty="0" smtClean="0"/>
          </a:p>
          <a:p>
            <a:r>
              <a:rPr lang="en-US" dirty="0" smtClean="0"/>
              <a:t>Copyright © 2013, SAS Institute Inc. All rights reserved.</a:t>
            </a:r>
            <a:endParaRPr lang="en-US" sz="800" dirty="0">
              <a:latin typeface="Times New Roman" pitchFamily="18" charset="0"/>
            </a:endParaRPr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defRPr>
            </a:lvl1pPr>
          </a:lstStyle>
          <a:p>
            <a:fld id="{0F3AC1AB-A7A8-4DFF-B258-11ED198412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560029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6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sz="800" dirty="0" smtClean="0"/>
              <a:t>#SASGF13</a:t>
            </a:r>
          </a:p>
          <a:p>
            <a:endParaRPr lang="en-US" dirty="0" smtClean="0"/>
          </a:p>
          <a:p>
            <a:r>
              <a:rPr lang="en-US" dirty="0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  <a:latin typeface="Arial Narrow" pitchFamily="34" charset="0"/>
              </a:defRPr>
            </a:lvl1pPr>
          </a:lstStyle>
          <a:p>
            <a:fld id="{0F3AC1AB-A7A8-4DFF-B258-11ED198412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515192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112" charset="-128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112" charset="-128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112" charset="-128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112" charset="-128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Copyright © 2010,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3nd page of Wizard</a:t>
            </a:r>
            <a:r>
              <a:rPr lang="en-GB" baseline="0" dirty="0" smtClean="0"/>
              <a:t> – generally let things default, but the first time you use this you will probably have to choose a code repository using the Manage button.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516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4</a:t>
            </a:r>
            <a:r>
              <a:rPr lang="en-GB" baseline="30000" dirty="0" smtClean="0"/>
              <a:t>th</a:t>
            </a:r>
            <a:r>
              <a:rPr lang="en-GB" dirty="0" smtClean="0"/>
              <a:t> Page of Wizard – you might need to define a </a:t>
            </a:r>
            <a:r>
              <a:rPr lang="en-GB" dirty="0" err="1" smtClean="0"/>
              <a:t>libref</a:t>
            </a:r>
            <a:r>
              <a:rPr lang="en-GB" dirty="0" smtClean="0"/>
              <a:t> to point to your data, but in this case we are usin</a:t>
            </a:r>
            <a:r>
              <a:rPr lang="en-GB" baseline="0" dirty="0" smtClean="0"/>
              <a:t>g SASHELP which was pre-defined.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426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5</a:t>
            </a:r>
            <a:r>
              <a:rPr lang="en-GB" baseline="30000" dirty="0" smtClean="0"/>
              <a:t>th</a:t>
            </a:r>
            <a:r>
              <a:rPr lang="en-GB" dirty="0" smtClean="0"/>
              <a:t> page of Wizard</a:t>
            </a:r>
            <a:r>
              <a:rPr lang="en-GB" baseline="0" dirty="0" smtClean="0"/>
              <a:t> – We could specify INPUT prompts which can be used to pass values into our program at run time, but we wont for now.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97246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baseline="0" dirty="0" smtClean="0"/>
              <a:t> last page of Wizard – this is mainly used with Web Services, so we wont use this for now.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2260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Last page of Wizard</a:t>
            </a:r>
            <a:r>
              <a:rPr lang="en-GB" baseline="0" dirty="0" smtClean="0"/>
              <a:t> – gives a nice summary, allowing us to see code and run the process to test it. Press Finish to complete creation of the stored process.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9292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can go back and edit the Stored Process,</a:t>
            </a:r>
            <a:r>
              <a:rPr lang="en-GB" baseline="0" dirty="0" smtClean="0"/>
              <a:t> and examine the code. Since our code only created a dataset, we need to add something to display it – a </a:t>
            </a:r>
            <a:r>
              <a:rPr lang="en-GB" baseline="0" dirty="0" err="1" smtClean="0"/>
              <a:t>Proc</a:t>
            </a:r>
            <a:r>
              <a:rPr lang="en-GB" baseline="0" dirty="0" smtClean="0"/>
              <a:t> Print.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9475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Start the Stored process web application. We can List</a:t>
            </a:r>
            <a:r>
              <a:rPr lang="en-GB" baseline="0" dirty="0" smtClean="0"/>
              <a:t> Available Stored Processes &amp; Reports, and find our one.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53505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</a:t>
            </a:r>
            <a:r>
              <a:rPr lang="en-GB" baseline="0" dirty="0" smtClean="0"/>
              <a:t> we go and find our one, called Test3. Clicking on it will run it.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19782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Report runs and is shown in a window to the</a:t>
            </a:r>
            <a:r>
              <a:rPr lang="en-GB" baseline="0" dirty="0" smtClean="0"/>
              <a:t> right of the list.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0737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can get the URL used to run the Stored Process by right clicking on it, and copying the link address.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300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Idiots guide to creating a simple Web App.</a:t>
            </a:r>
            <a:r>
              <a:rPr lang="en-GB" baseline="0" dirty="0" smtClean="0"/>
              <a:t> I have tried to keep the required knowledge to a minimum.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5096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you have the Office Add-in</a:t>
            </a:r>
            <a:r>
              <a:rPr lang="en-GB" baseline="0" dirty="0" smtClean="0"/>
              <a:t> you can run your stored process from various Microsoft Office products. </a:t>
            </a:r>
            <a:r>
              <a:rPr lang="en-GB" dirty="0" smtClean="0"/>
              <a:t>Open EXCEL and select Reports.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11304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you browse and find your Stored Process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91378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Then you will get your results, automatically</a:t>
            </a:r>
            <a:r>
              <a:rPr lang="en-GB" baseline="0" dirty="0" smtClean="0"/>
              <a:t> imported into EXCEL for you.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5761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I will add a graph to my Stored Process. So I go back to the edit it, and add a </a:t>
            </a:r>
            <a:r>
              <a:rPr lang="en-GB" dirty="0" err="1" smtClean="0"/>
              <a:t>Proc</a:t>
            </a:r>
            <a:r>
              <a:rPr lang="en-GB" dirty="0" smtClean="0"/>
              <a:t> </a:t>
            </a:r>
            <a:r>
              <a:rPr lang="en-GB" dirty="0" err="1" smtClean="0"/>
              <a:t>Gchart</a:t>
            </a:r>
            <a:r>
              <a:rPr lang="en-GB" baseline="0" dirty="0" smtClean="0"/>
              <a:t> with a horizontal bar chart.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10388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running the URL in a web browser will show us the graph followed</a:t>
            </a:r>
            <a:r>
              <a:rPr lang="en-GB" baseline="0" dirty="0" smtClean="0"/>
              <a:t> by the table.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25993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 make the stored process more flexible, I will</a:t>
            </a:r>
            <a:r>
              <a:rPr lang="en-GB" baseline="0" dirty="0" smtClean="0"/>
              <a:t> add a parameter. This is easiest done by adding a macro variable, typically with a Where.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0898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if we go to the Prompts part of the Stored Process wizard, we can have it scan our code for macro variables and create prompts</a:t>
            </a:r>
            <a:r>
              <a:rPr lang="en-GB" baseline="0" dirty="0" smtClean="0"/>
              <a:t> for them. Easy.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79900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then runs using</a:t>
            </a:r>
            <a:r>
              <a:rPr lang="en-GB" baseline="0" dirty="0" smtClean="0"/>
              <a:t> that parameter.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422475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Looking at that URL</a:t>
            </a:r>
            <a:r>
              <a:rPr lang="en-GB" baseline="0" dirty="0" smtClean="0"/>
              <a:t> that was used to make this report shows us what has been added to the URL to pass the parameter in. This is how </a:t>
            </a:r>
            <a:r>
              <a:rPr lang="en-GB" baseline="0" dirty="0" err="1" smtClean="0"/>
              <a:t>parms</a:t>
            </a:r>
            <a:r>
              <a:rPr lang="en-GB" baseline="0" dirty="0" smtClean="0"/>
              <a:t> are passed in.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78740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want to</a:t>
            </a:r>
            <a:r>
              <a:rPr lang="en-GB" baseline="0" dirty="0" smtClean="0"/>
              <a:t> make a menu to allow people to choose values for a parameter, and then run my stored process using the value. Do this using simple HTML. Each line has a URL which will pass a particular value for my parameter.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080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Even if you cant write code you can create a report.</a:t>
            </a:r>
          </a:p>
          <a:p>
            <a:r>
              <a:rPr lang="en-GB" dirty="0" smtClean="0"/>
              <a:t>Select</a:t>
            </a:r>
            <a:r>
              <a:rPr lang="en-GB" baseline="0" dirty="0" smtClean="0"/>
              <a:t> Query Builder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4377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is my HTML when it is displayed. I can just click on a link and run my stored process</a:t>
            </a:r>
            <a:r>
              <a:rPr lang="en-GB" baseline="0" dirty="0" smtClean="0"/>
              <a:t> with that parameter.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1893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Clicking on Sports takes me</a:t>
            </a:r>
            <a:r>
              <a:rPr lang="en-GB" baseline="0" dirty="0" smtClean="0"/>
              <a:t> to this screen, showing me my report.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77175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lets see what the form looks</a:t>
            </a:r>
            <a:r>
              <a:rPr lang="en-GB" baseline="0" dirty="0" smtClean="0"/>
              <a:t> like that can make us a menu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390669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</a:t>
            </a:r>
            <a:r>
              <a:rPr lang="en-GB" baseline="0" dirty="0" smtClean="0"/>
              <a:t> can make some more flexible HTML by using a form. This lets me add various prompts to my page and each one will be able to pass some information to the stored process. </a:t>
            </a:r>
          </a:p>
          <a:p>
            <a:r>
              <a:rPr lang="en-GB" baseline="0" dirty="0" smtClean="0"/>
              <a:t>GET – shows URL.</a:t>
            </a:r>
          </a:p>
          <a:p>
            <a:r>
              <a:rPr lang="en-GB" baseline="0" dirty="0" smtClean="0"/>
              <a:t>ACTION – first part of URL</a:t>
            </a:r>
          </a:p>
          <a:p>
            <a:r>
              <a:rPr lang="en-GB" dirty="0" smtClean="0"/>
              <a:t>Other parts</a:t>
            </a:r>
            <a:r>
              <a:rPr lang="en-GB" baseline="0" dirty="0" smtClean="0"/>
              <a:t> of FORM, their NAME is the parameter name, their VALUE is the value.</a:t>
            </a:r>
          </a:p>
          <a:p>
            <a:r>
              <a:rPr lang="en-GB" baseline="0" dirty="0" smtClean="0"/>
              <a:t>Some characters should be encoded when passed in as </a:t>
            </a:r>
            <a:r>
              <a:rPr lang="en-GB" baseline="0" dirty="0" err="1" smtClean="0"/>
              <a:t>parms</a:t>
            </a:r>
            <a:r>
              <a:rPr lang="en-GB" baseline="0" dirty="0" smtClean="0"/>
              <a:t> – e.g. space becomes _, &amp; becomes %26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561913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Using the select</a:t>
            </a:r>
            <a:r>
              <a:rPr lang="en-GB" baseline="0" dirty="0" smtClean="0"/>
              <a:t> means we get a drop down menu on our web page. We make a selection, press run and the URL is made up and called.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67403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55602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make a new stored process that will create our HTML, but will use some SQL to get all</a:t>
            </a:r>
            <a:r>
              <a:rPr lang="en-GB" baseline="0" dirty="0" smtClean="0"/>
              <a:t> possible values for our parameter and then build the options for our drop down menu. This makes it data driven.</a:t>
            </a:r>
          </a:p>
          <a:p>
            <a:r>
              <a:rPr lang="en-GB" baseline="0" dirty="0" smtClean="0"/>
              <a:t>Need to turn off automatic Stored Process Macros.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7904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Still works the same.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937531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Next we would like to have the</a:t>
            </a:r>
            <a:r>
              <a:rPr lang="en-GB" baseline="0" dirty="0" smtClean="0"/>
              <a:t> report on the same page as the drop down menu.</a:t>
            </a:r>
          </a:p>
          <a:p>
            <a:r>
              <a:rPr lang="en-GB" baseline="0" dirty="0" smtClean="0"/>
              <a:t>Create an </a:t>
            </a:r>
            <a:r>
              <a:rPr lang="en-GB" baseline="0" dirty="0" err="1" smtClean="0"/>
              <a:t>iFrame</a:t>
            </a:r>
            <a:r>
              <a:rPr lang="en-GB" baseline="0" dirty="0" smtClean="0"/>
              <a:t> to hold report.</a:t>
            </a:r>
          </a:p>
          <a:p>
            <a:r>
              <a:rPr lang="en-GB" baseline="0" dirty="0" smtClean="0"/>
              <a:t>Use a TARGET in FORM tag, which tells it where to open the generated URL.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167322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we can run the report and open it in our frame.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59072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Choose a dataset, and you can see the variables available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624733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Just some </a:t>
            </a:r>
            <a:r>
              <a:rPr lang="en-GB" smtClean="0"/>
              <a:t>of them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2263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a dropdown for type of output, which changes the ODS destination.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020085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we can create</a:t>
            </a:r>
            <a:r>
              <a:rPr lang="en-GB" baseline="0" dirty="0" smtClean="0"/>
              <a:t> different kinds of output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95776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bother with headers? We</a:t>
            </a:r>
            <a:r>
              <a:rPr lang="en-GB" baseline="0" dirty="0" smtClean="0"/>
              <a:t> can tell browser what kind of output we are sending to it, and what to do with it.</a:t>
            </a:r>
          </a:p>
          <a:p>
            <a:r>
              <a:rPr lang="en-GB" baseline="0" dirty="0" smtClean="0"/>
              <a:t>I’m not doing this in my example.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955294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is my RTF file.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62335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Allow choosing different ODS styles, which affect </a:t>
            </a:r>
            <a:r>
              <a:rPr lang="en-GB" dirty="0" err="1" smtClean="0"/>
              <a:t>color</a:t>
            </a:r>
            <a:r>
              <a:rPr lang="en-GB" baseline="0" dirty="0" smtClean="0"/>
              <a:t> &amp; fonts – look &amp; feel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879755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you can get different</a:t>
            </a:r>
            <a:r>
              <a:rPr lang="en-GB" baseline="0" dirty="0" smtClean="0"/>
              <a:t> look &amp; feel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20427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Select the log &amp; time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2292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After our report we get the log…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13310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</a:t>
            </a:r>
            <a:r>
              <a:rPr lang="en-GB" baseline="0" dirty="0" smtClean="0"/>
              <a:t> after the log we get the time taken.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5078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Drag the variables you want across into</a:t>
            </a:r>
            <a:r>
              <a:rPr lang="en-GB" baseline="0" dirty="0" smtClean="0"/>
              <a:t> select data. Then click on Preview to see the code.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63872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looking at the URL we now have we can see the various components</a:t>
            </a:r>
            <a:r>
              <a:rPr lang="en-GB" baseline="0" dirty="0" smtClean="0"/>
              <a:t> and how they are used by the SAS Stored Process Web Application.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865588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can also look at the SAS log displayed using our _debug=log parameter.</a:t>
            </a:r>
          </a:p>
          <a:p>
            <a:r>
              <a:rPr lang="en-GB" dirty="0" smtClean="0"/>
              <a:t>It shows various</a:t>
            </a:r>
            <a:r>
              <a:rPr lang="en-GB" baseline="0" dirty="0" smtClean="0"/>
              <a:t> parameters that have been passed in and become macro variables. Some of these are very useful:</a:t>
            </a:r>
          </a:p>
          <a:p>
            <a:r>
              <a:rPr lang="en-GB" baseline="0" dirty="0" smtClean="0"/>
              <a:t>_</a:t>
            </a:r>
            <a:r>
              <a:rPr lang="en-GB" baseline="0" dirty="0" err="1" smtClean="0"/>
              <a:t>srvname</a:t>
            </a:r>
            <a:r>
              <a:rPr lang="en-GB" baseline="0" dirty="0" smtClean="0"/>
              <a:t> – server name</a:t>
            </a:r>
          </a:p>
          <a:p>
            <a:r>
              <a:rPr lang="en-GB" baseline="0" dirty="0" smtClean="0"/>
              <a:t>_</a:t>
            </a:r>
            <a:r>
              <a:rPr lang="en-GB" baseline="0" dirty="0" err="1" smtClean="0"/>
              <a:t>srvport</a:t>
            </a:r>
            <a:r>
              <a:rPr lang="en-GB" baseline="0" dirty="0" smtClean="0"/>
              <a:t> – server port</a:t>
            </a:r>
          </a:p>
          <a:p>
            <a:r>
              <a:rPr lang="en-GB" baseline="0" dirty="0" smtClean="0"/>
              <a:t>_</a:t>
            </a:r>
            <a:r>
              <a:rPr lang="en-GB" baseline="0" dirty="0" err="1" smtClean="0"/>
              <a:t>url</a:t>
            </a:r>
            <a:r>
              <a:rPr lang="en-GB" baseline="0" dirty="0" smtClean="0"/>
              <a:t> – next part of call to Stored Process Web App</a:t>
            </a:r>
          </a:p>
          <a:p>
            <a:r>
              <a:rPr lang="en-GB" baseline="0" dirty="0" smtClean="0"/>
              <a:t>_program – name of stored process and location in metadata</a:t>
            </a:r>
          </a:p>
          <a:p>
            <a:endParaRPr lang="en-GB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967697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Using these macro variables we can construct</a:t>
            </a:r>
            <a:r>
              <a:rPr lang="en-GB" baseline="0" dirty="0" smtClean="0"/>
              <a:t> the URL we need for the action in our form. </a:t>
            </a:r>
          </a:p>
          <a:p>
            <a:r>
              <a:rPr lang="en-GB" baseline="0" dirty="0" smtClean="0"/>
              <a:t>Doing this means that we could move it between environments and it would not need changing, since our menu and report would be on the same stored process web app.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216651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Some</a:t>
            </a:r>
            <a:r>
              <a:rPr lang="en-GB" baseline="0" dirty="0" smtClean="0"/>
              <a:t> drawbacks, so how do we get around them?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49882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42947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2806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Top left dropdown selection automatically</a:t>
            </a:r>
            <a:r>
              <a:rPr lang="en-GB" baseline="0" dirty="0" smtClean="0"/>
              <a:t> submits form and runs new stored process</a:t>
            </a:r>
          </a:p>
          <a:p>
            <a:r>
              <a:rPr lang="en-GB" baseline="0" dirty="0" smtClean="0"/>
              <a:t>How can we make this much better?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78056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latin typeface="Arial" charset="0"/>
              </a:rPr>
              <a:t>Provide a set of tools for building interactive web applications</a:t>
            </a:r>
          </a:p>
          <a:p>
            <a:r>
              <a:rPr lang="en-GB" dirty="0" smtClean="0">
                <a:latin typeface="Arial" charset="0"/>
              </a:rPr>
              <a:t>Means you can make great things quickly and easily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44124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New example</a:t>
            </a:r>
            <a:r>
              <a:rPr lang="en-GB" baseline="0" dirty="0" smtClean="0"/>
              <a:t> (not based on last one). Using </a:t>
            </a:r>
            <a:r>
              <a:rPr lang="en-GB" baseline="0" dirty="0" err="1" smtClean="0"/>
              <a:t>ExtJS</a:t>
            </a:r>
            <a:r>
              <a:rPr lang="en-GB" baseline="0" dirty="0" smtClean="0"/>
              <a:t>, not just HTML/Stored processes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9699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 use a Grid?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570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 can see the code.</a:t>
            </a:r>
            <a:r>
              <a:rPr lang="en-GB" baseline="0" dirty="0" smtClean="0"/>
              <a:t> You could skip this whole step and write your own of course.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91970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Lets you build powerful HTML 5 / JavaScript applications easily.</a:t>
            </a:r>
          </a:p>
          <a:p>
            <a:r>
              <a:rPr lang="en-GB" dirty="0" smtClean="0"/>
              <a:t>Drag &amp; Drop</a:t>
            </a:r>
            <a:r>
              <a:rPr lang="en-GB" baseline="0" dirty="0" smtClean="0"/>
              <a:t> objects, Edit properties &amp; Deploy code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039012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</a:t>
            </a:r>
            <a:r>
              <a:rPr lang="en-GB" baseline="0" dirty="0" smtClean="0"/>
              <a:t> can be in many forms: XML, simple arrays, JSON, etc.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82389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Some JSON based</a:t>
            </a:r>
            <a:r>
              <a:rPr lang="en-GB" baseline="0" dirty="0" smtClean="0"/>
              <a:t> on </a:t>
            </a:r>
            <a:r>
              <a:rPr lang="en-GB" baseline="0" dirty="0" err="1" smtClean="0"/>
              <a:t>sashelp.class</a:t>
            </a:r>
            <a:r>
              <a:rPr lang="en-GB" baseline="0" dirty="0" smtClean="0"/>
              <a:t>. </a:t>
            </a:r>
          </a:p>
          <a:p>
            <a:r>
              <a:rPr lang="en-GB" baseline="0" dirty="0" smtClean="0"/>
              <a:t>Useful for developing your web app, before you switch to a stored process.</a:t>
            </a:r>
          </a:p>
          <a:p>
            <a:r>
              <a:rPr lang="en-GB" baseline="0" dirty="0" smtClean="0"/>
              <a:t>So lets build a grid …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003541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Open </a:t>
            </a:r>
            <a:r>
              <a:rPr lang="en-GB" dirty="0" err="1" smtClean="0"/>
              <a:t>Sencha</a:t>
            </a:r>
            <a:r>
              <a:rPr lang="en-GB" dirty="0" smtClean="0"/>
              <a:t> Architect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691214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Drag</a:t>
            </a:r>
            <a:r>
              <a:rPr lang="en-GB" baseline="0" dirty="0" smtClean="0"/>
              <a:t> a container in, and then drag a grid into it.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944131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Add a store and a model.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0574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library</a:t>
            </a:r>
            <a:r>
              <a:rPr lang="en-GB" baseline="0" dirty="0" smtClean="0"/>
              <a:t> set debug on, and library base path to where the </a:t>
            </a:r>
            <a:r>
              <a:rPr lang="en-GB" baseline="0" dirty="0" err="1" smtClean="0"/>
              <a:t>ExtJs</a:t>
            </a:r>
            <a:r>
              <a:rPr lang="en-GB" baseline="0" dirty="0" smtClean="0"/>
              <a:t> downloaded library is stored.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model enter the fields.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02048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Set the types</a:t>
            </a:r>
            <a:r>
              <a:rPr lang="en-GB" baseline="0" dirty="0" smtClean="0"/>
              <a:t> of each field in Model.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Store set the model.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07764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Store under the </a:t>
            </a:r>
            <a:r>
              <a:rPr lang="en-GB" dirty="0" err="1" smtClean="0"/>
              <a:t>AjaxProxy</a:t>
            </a:r>
            <a:r>
              <a:rPr lang="en-GB" baseline="0" dirty="0" smtClean="0"/>
              <a:t> set the </a:t>
            </a:r>
            <a:r>
              <a:rPr lang="en-GB" baseline="0" dirty="0" err="1" smtClean="0"/>
              <a:t>url</a:t>
            </a:r>
            <a:r>
              <a:rPr lang="en-GB" baseline="0" dirty="0" smtClean="0"/>
              <a:t> to point to JSON file </a:t>
            </a:r>
            <a:r>
              <a:rPr lang="en-GB" dirty="0" smtClean="0"/>
              <a:t>I prepared earlier. This is made</a:t>
            </a:r>
            <a:r>
              <a:rPr lang="en-GB" baseline="0" dirty="0" smtClean="0"/>
              <a:t> from </a:t>
            </a:r>
            <a:r>
              <a:rPr lang="en-GB" baseline="0" dirty="0" err="1" smtClean="0"/>
              <a:t>sashelp.class</a:t>
            </a:r>
            <a:r>
              <a:rPr lang="en-GB" baseline="0" dirty="0" smtClean="0"/>
              <a:t>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17299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Clicking eye icon gives</a:t>
            </a:r>
            <a:r>
              <a:rPr lang="en-GB" baseline="0" dirty="0" smtClean="0"/>
              <a:t> a preview. Makes sure it can be read.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83040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Going back to the</a:t>
            </a:r>
            <a:r>
              <a:rPr lang="en-GB" baseline="0" dirty="0" smtClean="0"/>
              <a:t> Process Flow, you can right click and select Create Stored Process.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513753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 Grid panel set the grid to use store.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19728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you have a grid using JSON data.</a:t>
            </a:r>
          </a:p>
          <a:p>
            <a:r>
              <a:rPr lang="en-GB" dirty="0" smtClean="0"/>
              <a:t>Just deploy</a:t>
            </a:r>
            <a:r>
              <a:rPr lang="en-GB" baseline="0" dirty="0" smtClean="0"/>
              <a:t> it to server, then can preview it.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291466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Shown in web browser. Based</a:t>
            </a:r>
            <a:r>
              <a:rPr lang="en-GB" baseline="0" dirty="0" smtClean="0"/>
              <a:t> on fixed sample data.</a:t>
            </a:r>
          </a:p>
          <a:p>
            <a:r>
              <a:rPr lang="en-GB" baseline="0" dirty="0" smtClean="0"/>
              <a:t>We want to base it on flexible data.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7400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produces data in the form needed by these JavaScript objects.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8850630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91764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Make the change in </a:t>
            </a:r>
            <a:r>
              <a:rPr lang="en-GB" dirty="0" err="1" smtClean="0"/>
              <a:t>Sencha</a:t>
            </a:r>
            <a:r>
              <a:rPr lang="en-GB" baseline="0" dirty="0" smtClean="0"/>
              <a:t> Architect, which produces this code. Could just do it via code.</a:t>
            </a:r>
          </a:p>
          <a:p>
            <a:r>
              <a:rPr lang="en-GB" dirty="0" smtClean="0"/>
              <a:t>Now it will run Stored</a:t>
            </a:r>
            <a:r>
              <a:rPr lang="en-GB" baseline="0" dirty="0" smtClean="0"/>
              <a:t> Process to return the JSON.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221650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 show flexibility, we can add a graph</a:t>
            </a:r>
            <a:r>
              <a:rPr lang="en-GB" baseline="0" dirty="0" smtClean="0"/>
              <a:t> based on same store.</a:t>
            </a:r>
          </a:p>
          <a:p>
            <a:r>
              <a:rPr lang="en-GB" dirty="0" smtClean="0"/>
              <a:t>Will show you what needs changing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457695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Set</a:t>
            </a:r>
            <a:r>
              <a:rPr lang="en-GB" baseline="0" dirty="0" smtClean="0"/>
              <a:t> store to use same one as table</a:t>
            </a:r>
          </a:p>
          <a:p>
            <a:r>
              <a:rPr lang="en-GB" baseline="0" dirty="0" smtClean="0"/>
              <a:t>Set Category Axis to use name</a:t>
            </a:r>
          </a:p>
          <a:p>
            <a:r>
              <a:rPr lang="en-GB" baseline="0" dirty="0" smtClean="0"/>
              <a:t>Set Numerical Axis to use age</a:t>
            </a:r>
          </a:p>
          <a:p>
            <a:r>
              <a:rPr lang="en-GB" baseline="0" dirty="0" smtClean="0"/>
              <a:t>Set </a:t>
            </a:r>
            <a:r>
              <a:rPr lang="en-GB" baseline="0" dirty="0" err="1" smtClean="0"/>
              <a:t>MyBarSeries</a:t>
            </a:r>
            <a:r>
              <a:rPr lang="en-GB" baseline="0" dirty="0" smtClean="0"/>
              <a:t> to use </a:t>
            </a:r>
            <a:r>
              <a:rPr lang="en-GB" baseline="0" dirty="0" err="1" smtClean="0"/>
              <a:t>name,age</a:t>
            </a:r>
            <a:r>
              <a:rPr lang="en-GB" baseline="0" dirty="0" smtClean="0"/>
              <a:t> for </a:t>
            </a:r>
            <a:r>
              <a:rPr lang="en-GB" baseline="0" dirty="0" err="1" smtClean="0"/>
              <a:t>x,y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986713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Set label’s field value</a:t>
            </a:r>
            <a:r>
              <a:rPr lang="en-GB" baseline="0" dirty="0" smtClean="0"/>
              <a:t> to age which will show age on the bar</a:t>
            </a:r>
          </a:p>
          <a:p>
            <a:r>
              <a:rPr lang="en-GB" baseline="0" dirty="0" smtClean="0"/>
              <a:t>You get a graph and table based on same store</a:t>
            </a:r>
          </a:p>
          <a:p>
            <a:r>
              <a:rPr lang="en-GB" baseline="0" dirty="0" smtClean="0"/>
              <a:t>One stored process call provides data to both objects.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85124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61903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</a:t>
            </a:r>
            <a:r>
              <a:rPr lang="en-GB" baseline="30000" dirty="0" smtClean="0"/>
              <a:t>st</a:t>
            </a:r>
            <a:r>
              <a:rPr lang="en-GB" dirty="0" smtClean="0"/>
              <a:t> page of Wizard. Give</a:t>
            </a:r>
            <a:r>
              <a:rPr lang="en-GB" baseline="0" dirty="0" smtClean="0"/>
              <a:t> your stored process a name and Browse to a location to save it.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0102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page</a:t>
            </a:r>
            <a:r>
              <a:rPr lang="en-GB" baseline="0" dirty="0" smtClean="0"/>
              <a:t> of Wizard – You will see the Stored process code that has been created by SAS. Basically is code from the report with some bits put before it and after it.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smtClean="0"/>
              <a:t>#SASGF13</a:t>
            </a:r>
          </a:p>
          <a:p>
            <a:endParaRPr lang="en-US" smtClean="0"/>
          </a:p>
          <a:p>
            <a:r>
              <a:rPr lang="en-US" smtClean="0"/>
              <a:t>Copyright © 2013, SAS Institute Inc. All rights reserved.</a:t>
            </a:r>
            <a:endParaRPr lang="en-US" sz="1200" dirty="0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3AC1AB-A7A8-4DFF-B258-11ED1984126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296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6" name="Rectangle 44"/>
          <p:cNvSpPr>
            <a:spLocks noGrp="1" noChangeArrowheads="1"/>
          </p:cNvSpPr>
          <p:nvPr>
            <p:ph type="ctrTitle" sz="quarter"/>
          </p:nvPr>
        </p:nvSpPr>
        <p:spPr>
          <a:xfrm>
            <a:off x="3606092" y="1417947"/>
            <a:ext cx="5416175" cy="488595"/>
          </a:xfrm>
        </p:spPr>
        <p:txBody>
          <a:bodyPr wrap="square" anchor="b">
            <a:spAutoFit/>
          </a:bodyPr>
          <a:lstStyle>
            <a:lvl1pPr>
              <a:defRPr sz="3000" b="1" i="0" spc="0">
                <a:solidFill>
                  <a:srgbClr val="00539B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597" name="Rectangle 4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606645" y="1984833"/>
            <a:ext cx="3810000" cy="387286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 lang="en-US" sz="2000" b="1" i="0" spc="0" smtClean="0">
                <a:solidFill>
                  <a:srgbClr val="E4813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Closing Slide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1247776" y="2571750"/>
            <a:ext cx="6821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813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2001779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buFont typeface="Wingdings" pitchFamily="2" charset="2"/>
              <a:buChar char="§"/>
              <a:defRPr/>
            </a:lvl2pPr>
            <a:lvl3pPr>
              <a:buClr>
                <a:schemeClr val="accent2"/>
              </a:buClr>
              <a:buFont typeface="Arial" pitchFamily="34" charset="0"/>
              <a:buChar char="»"/>
              <a:defRPr/>
            </a:lvl3pPr>
            <a:lvl4pPr>
              <a:buClr>
                <a:schemeClr val="accent2"/>
              </a:buClr>
              <a:buFont typeface="Arial" pitchFamily="34" charset="0"/>
              <a:buChar char="»"/>
              <a:defRPr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813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830" y="2143126"/>
            <a:ext cx="7688262" cy="1021556"/>
          </a:xfrm>
        </p:spPr>
        <p:txBody>
          <a:bodyPr/>
          <a:lstStyle>
            <a:lvl1pPr algn="l">
              <a:defRPr sz="4000" b="1" cap="none" baseline="0">
                <a:solidFill>
                  <a:srgbClr val="E4813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3830" y="1768665"/>
            <a:ext cx="7688262" cy="374461"/>
          </a:xfrm>
        </p:spPr>
        <p:txBody>
          <a:bodyPr anchor="b"/>
          <a:lstStyle>
            <a:lvl1pPr marL="0" indent="0">
              <a:buNone/>
              <a:defRPr sz="20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Line 47"/>
          <p:cNvSpPr>
            <a:spLocks noChangeShapeType="1"/>
          </p:cNvSpPr>
          <p:nvPr userDrawn="1"/>
        </p:nvSpPr>
        <p:spPr bwMode="auto">
          <a:xfrm>
            <a:off x="1092544" y="2146459"/>
            <a:ext cx="767715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50000"/>
              </a:spcBef>
              <a:spcAft>
                <a:spcPct val="17000"/>
              </a:spcAft>
              <a:buClr>
                <a:schemeClr val="tx1"/>
              </a:buClr>
              <a:buFont typeface="Wingdings" pitchFamily="2" charset="2"/>
              <a:buNone/>
              <a:defRPr/>
            </a:pPr>
            <a:endParaRPr lang="en-US">
              <a:latin typeface="Arial" charset="0"/>
              <a:ea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813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2300" y="727447"/>
            <a:ext cx="3873500" cy="2459135"/>
          </a:xfrm>
        </p:spPr>
        <p:txBody>
          <a:bodyPr/>
          <a:lstStyle>
            <a:lvl1pPr>
              <a:defRPr sz="2800"/>
            </a:lvl1pPr>
            <a:lvl2pPr>
              <a:buClr>
                <a:schemeClr val="accent2"/>
              </a:buClr>
              <a:defRPr sz="2400"/>
            </a:lvl2pPr>
            <a:lvl3pPr>
              <a:defRPr sz="20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8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27447"/>
            <a:ext cx="4191000" cy="2459135"/>
          </a:xfrm>
        </p:spPr>
        <p:txBody>
          <a:bodyPr/>
          <a:lstStyle>
            <a:lvl1pPr>
              <a:defRPr sz="2800"/>
            </a:lvl1pPr>
            <a:lvl2pPr>
              <a:buClr>
                <a:schemeClr val="accent2"/>
              </a:buClr>
              <a:defRPr sz="2400"/>
            </a:lvl2pPr>
            <a:lvl3pPr>
              <a:defRPr sz="20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800"/>
            </a:lvl4pPr>
            <a:lvl5pPr>
              <a:buClr>
                <a:schemeClr val="accent2"/>
              </a:buClr>
              <a:buFont typeface="Arial" pitchFamily="34" charset="0"/>
              <a:buChar char="–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78" y="412666"/>
            <a:ext cx="3862388" cy="7632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78" y="1175951"/>
            <a:ext cx="3862388" cy="21476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600"/>
            </a:lvl4pPr>
            <a:lvl5pPr>
              <a:buFont typeface="Arial" pitchFamily="34" charset="0"/>
              <a:buChar char="–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5928" y="412666"/>
            <a:ext cx="4104831" cy="7632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85928" y="1175951"/>
            <a:ext cx="4104831" cy="21476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buClr>
                <a:schemeClr val="accent2"/>
              </a:buClr>
              <a:buFont typeface="Arial" pitchFamily="34" charset="0"/>
              <a:buChar char="»"/>
              <a:defRPr sz="1600"/>
            </a:lvl4pPr>
            <a:lvl5pPr>
              <a:buFont typeface="Arial" pitchFamily="34" charset="0"/>
              <a:buChar char="–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5692" y="133351"/>
            <a:ext cx="8205787" cy="53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5702" y="133351"/>
            <a:ext cx="8205787" cy="539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0464" y="679598"/>
            <a:ext cx="8201025" cy="200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576187" y="4949927"/>
            <a:ext cx="361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10C4596-7B17-40D2-A26E-C8CC1CE751D4}" type="slidenum">
              <a:rPr lang="en-US" sz="800" smtClean="0">
                <a:solidFill>
                  <a:schemeClr val="accent1">
                    <a:lumMod val="75000"/>
                  </a:schemeClr>
                </a:solidFill>
              </a:rPr>
              <a:pPr algn="r"/>
              <a:t>‹#›</a:t>
            </a:fld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9" r:id="rId8"/>
    <p:sldLayoutId id="2147483883" r:id="rId9"/>
    <p:sldLayoutId id="2147483888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E48130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 b="1">
          <a:solidFill>
            <a:srgbClr val="0053C3"/>
          </a:solidFill>
          <a:latin typeface="Arial Narrow" pitchFamily="34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3600">
          <a:solidFill>
            <a:srgbClr val="292929"/>
          </a:solidFill>
          <a:latin typeface="Arial Narrow" pitchFamily="34" charset="0"/>
        </a:defRPr>
      </a:lvl9pPr>
    </p:titleStyle>
    <p:bodyStyle>
      <a:lvl1pPr marL="347663" indent="-347663" algn="l" rtl="0" eaLnBrk="1" fontAlgn="base" hangingPunct="1">
        <a:lnSpc>
          <a:spcPct val="90000"/>
        </a:lnSpc>
        <a:spcBef>
          <a:spcPct val="35000"/>
        </a:spcBef>
        <a:spcAft>
          <a:spcPct val="17000"/>
        </a:spcAft>
        <a:buClr>
          <a:schemeClr val="accent2"/>
        </a:buClr>
        <a:buFont typeface="Wingdings" pitchFamily="2" charset="2"/>
        <a:buChar char="§"/>
        <a:defRPr sz="2400">
          <a:solidFill>
            <a:srgbClr val="292929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684213" indent="-222250" algn="l" rtl="0" eaLnBrk="1" fontAlgn="base" hangingPunct="1">
        <a:lnSpc>
          <a:spcPct val="92000"/>
        </a:lnSpc>
        <a:spcBef>
          <a:spcPct val="17000"/>
        </a:spcBef>
        <a:spcAft>
          <a:spcPct val="17000"/>
        </a:spcAft>
        <a:buClr>
          <a:schemeClr val="accent2"/>
        </a:buClr>
        <a:buFont typeface="Wingdings" pitchFamily="2" charset="2"/>
        <a:buChar char="§"/>
        <a:defRPr sz="2000">
          <a:solidFill>
            <a:srgbClr val="292929"/>
          </a:solidFill>
          <a:latin typeface="+mn-lt"/>
          <a:ea typeface="ＭＳ Ｐゴシック" pitchFamily="-112" charset="-128"/>
        </a:defRPr>
      </a:lvl2pPr>
      <a:lvl3pPr marL="1025525" indent="-227013" algn="l" rtl="0" eaLnBrk="1" fontAlgn="base" hangingPunct="1">
        <a:lnSpc>
          <a:spcPct val="92000"/>
        </a:lnSpc>
        <a:spcBef>
          <a:spcPct val="17000"/>
        </a:spcBef>
        <a:spcAft>
          <a:spcPct val="17000"/>
        </a:spcAft>
        <a:buClr>
          <a:schemeClr val="accent2"/>
        </a:buClr>
        <a:buFont typeface="Arial" pitchFamily="34" charset="0"/>
        <a:buChar char="»"/>
        <a:defRPr sz="2000">
          <a:solidFill>
            <a:srgbClr val="292929"/>
          </a:solidFill>
          <a:latin typeface="+mn-lt"/>
          <a:ea typeface="ＭＳ Ｐゴシック" pitchFamily="-112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–"/>
        <a:defRPr sz="2000">
          <a:solidFill>
            <a:schemeClr val="tx1"/>
          </a:solidFill>
          <a:latin typeface="+mn-lt"/>
          <a:ea typeface="ＭＳ Ｐゴシック" pitchFamily="-112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bslink.com/SAS/Home.htm" TargetMode="External"/><Relationship Id="rId3" Type="http://schemas.openxmlformats.org/officeDocument/2006/relationships/hyperlink" Target="http://www.sencha.com/products/extjs/examples/" TargetMode="External"/><Relationship Id="rId7" Type="http://schemas.openxmlformats.org/officeDocument/2006/relationships/hyperlink" Target="http://www.sascommunity.org/wiki/Main_Page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avascriptlint.com/online_lint.php" TargetMode="External"/><Relationship Id="rId5" Type="http://schemas.openxmlformats.org/officeDocument/2006/relationships/hyperlink" Target="http://jsonlint.com" TargetMode="External"/><Relationship Id="rId4" Type="http://schemas.openxmlformats.org/officeDocument/2006/relationships/hyperlink" Target="http://jsbeautifier.org" TargetMode="External"/><Relationship Id="rId9" Type="http://schemas.openxmlformats.org/officeDocument/2006/relationships/hyperlink" Target="http://www.sasprofessionals.net/group/expertchannel/page/sascon12ignitepmason" TargetMode="Externa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google.com/p/flexigrid/" TargetMode="External"/><Relationship Id="rId3" Type="http://schemas.openxmlformats.org/officeDocument/2006/relationships/hyperlink" Target="http://www.graphviz.org/Gallery.php" TargetMode="External"/><Relationship Id="rId7" Type="http://schemas.openxmlformats.org/officeDocument/2006/relationships/hyperlink" Target="http://dc-js.github.io/dc.js/" TargetMode="External"/><Relationship Id="rId2" Type="http://schemas.openxmlformats.org/officeDocument/2006/relationships/hyperlink" Target="https://github.com/mbostock/d3/wiki/Galle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yout.jquery-dev.com/demos.cfm" TargetMode="External"/><Relationship Id="rId5" Type="http://schemas.openxmlformats.org/officeDocument/2006/relationships/hyperlink" Target="https://developers.google.com/chart/interactive/docs/gallery" TargetMode="External"/><Relationship Id="rId4" Type="http://schemas.openxmlformats.org/officeDocument/2006/relationships/hyperlink" Target="http://www.highcharts.com/demo" TargetMode="External"/><Relationship Id="rId9" Type="http://schemas.openxmlformats.org/officeDocument/2006/relationships/hyperlink" Target="http://www.jasondavies.com/wordcloud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khv-sas-iis2.cfsi.local/JavaScript%20demo%201.html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3172175" y="412845"/>
            <a:ext cx="5416175" cy="858697"/>
          </a:xfrm>
        </p:spPr>
        <p:txBody>
          <a:bodyPr/>
          <a:lstStyle/>
          <a:p>
            <a:r>
              <a:rPr lang="en-US" dirty="0" smtClean="0"/>
              <a:t>SAS Stored Processes and Developing Web Applications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sz="quarter" idx="1"/>
          </p:nvPr>
        </p:nvSpPr>
        <p:spPr>
          <a:xfrm>
            <a:off x="3196365" y="1349833"/>
            <a:ext cx="3810000" cy="679673"/>
          </a:xfrm>
        </p:spPr>
        <p:txBody>
          <a:bodyPr/>
          <a:lstStyle/>
          <a:p>
            <a:r>
              <a:rPr lang="en-US" dirty="0" smtClean="0"/>
              <a:t>Phil Mason</a:t>
            </a:r>
          </a:p>
          <a:p>
            <a:r>
              <a:rPr lang="en-US" dirty="0" smtClean="0"/>
              <a:t>Independent SAS Consultant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12419" y="1290565"/>
            <a:ext cx="6543143" cy="3713"/>
          </a:xfrm>
          <a:prstGeom prst="line">
            <a:avLst/>
          </a:prstGeom>
          <a:ln>
            <a:solidFill>
              <a:srgbClr val="00539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286" y="0"/>
            <a:ext cx="4535714" cy="514053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Pick Repository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0548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03" y="133351"/>
            <a:ext cx="3486488" cy="539711"/>
          </a:xfrm>
        </p:spPr>
        <p:txBody>
          <a:bodyPr/>
          <a:lstStyle/>
          <a:p>
            <a:r>
              <a:rPr lang="en-GB" dirty="0" smtClean="0"/>
              <a:t>Grid using JSON in browser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70982" y="0"/>
            <a:ext cx="51730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03932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Macro to produce JSON from dataset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430887"/>
          </a:xfrm>
        </p:spPr>
        <p:txBody>
          <a:bodyPr numCol="2"/>
          <a:lstStyle/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853432"/>
            <a:ext cx="4572000" cy="42780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GB" sz="1600" b="1" dirty="0"/>
              <a:t>%macro</a:t>
            </a:r>
            <a:r>
              <a:rPr lang="en-GB" sz="1600" dirty="0"/>
              <a:t> </a:t>
            </a:r>
            <a:r>
              <a:rPr lang="en-GB" sz="1600" dirty="0" err="1"/>
              <a:t>makeJSON</a:t>
            </a:r>
            <a:r>
              <a:rPr lang="en-GB" sz="1600" dirty="0"/>
              <a:t>(</a:t>
            </a:r>
            <a:r>
              <a:rPr lang="en-GB" sz="1600" dirty="0" err="1"/>
              <a:t>dset,fileref</a:t>
            </a:r>
            <a:r>
              <a:rPr lang="en-GB" sz="1600" dirty="0"/>
              <a:t>=_</a:t>
            </a:r>
            <a:r>
              <a:rPr lang="en-GB" sz="1600" dirty="0" err="1"/>
              <a:t>webout</a:t>
            </a:r>
            <a:r>
              <a:rPr lang="en-GB" sz="1600" dirty="0"/>
              <a:t>) ;</a:t>
            </a:r>
          </a:p>
          <a:p>
            <a:r>
              <a:rPr lang="ro-RO" sz="1600" dirty="0"/>
              <a:t>     data _null_ ;</a:t>
            </a:r>
          </a:p>
          <a:p>
            <a:r>
              <a:rPr lang="en-US" sz="1600" dirty="0"/>
              <a:t>           length type $ </a:t>
            </a:r>
            <a:r>
              <a:rPr lang="en-US" sz="1600" b="1" dirty="0"/>
              <a:t>1</a:t>
            </a:r>
            <a:r>
              <a:rPr lang="en-US" sz="1600" dirty="0"/>
              <a:t> char $ </a:t>
            </a:r>
            <a:r>
              <a:rPr lang="en-US" sz="1600" b="1" dirty="0"/>
              <a:t>128</a:t>
            </a:r>
            <a:r>
              <a:rPr lang="en-US" sz="1600" dirty="0"/>
              <a:t> </a:t>
            </a:r>
            <a:r>
              <a:rPr lang="en-US" sz="1600" dirty="0" err="1"/>
              <a:t>num</a:t>
            </a:r>
            <a:r>
              <a:rPr lang="en-US" sz="1600" dirty="0"/>
              <a:t> </a:t>
            </a:r>
            <a:r>
              <a:rPr lang="en-US" sz="1600" b="1" dirty="0"/>
              <a:t>8</a:t>
            </a:r>
            <a:r>
              <a:rPr lang="en-US" sz="1600" dirty="0"/>
              <a:t> ;</a:t>
            </a:r>
          </a:p>
          <a:p>
            <a:r>
              <a:rPr lang="tr-TR" sz="1600" dirty="0"/>
              <a:t>           file &amp;</a:t>
            </a:r>
            <a:r>
              <a:rPr lang="tr-TR" sz="1600" dirty="0" err="1"/>
              <a:t>fileref</a:t>
            </a:r>
            <a:r>
              <a:rPr lang="tr-TR" sz="1600" dirty="0"/>
              <a:t>;</a:t>
            </a:r>
          </a:p>
          <a:p>
            <a:r>
              <a:rPr lang="is-IS" sz="1600" dirty="0"/>
              <a:t>           dsid=open( "&amp;dset");</a:t>
            </a:r>
          </a:p>
          <a:p>
            <a:r>
              <a:rPr lang="tr-TR" sz="1600" dirty="0"/>
              <a:t>           </a:t>
            </a:r>
            <a:r>
              <a:rPr lang="tr-TR" sz="1600" dirty="0" err="1"/>
              <a:t>nvars</a:t>
            </a:r>
            <a:r>
              <a:rPr lang="tr-TR" sz="1600" dirty="0"/>
              <a:t>=</a:t>
            </a:r>
            <a:r>
              <a:rPr lang="tr-TR" sz="1600" dirty="0" err="1"/>
              <a:t>attrn</a:t>
            </a:r>
            <a:r>
              <a:rPr lang="tr-TR" sz="1600" dirty="0"/>
              <a:t>(</a:t>
            </a:r>
            <a:r>
              <a:rPr lang="tr-TR" sz="1600" dirty="0" err="1"/>
              <a:t>dsid</a:t>
            </a:r>
            <a:r>
              <a:rPr lang="tr-TR" sz="1600" dirty="0"/>
              <a:t>, '</a:t>
            </a:r>
            <a:r>
              <a:rPr lang="tr-TR" sz="1600" dirty="0" err="1"/>
              <a:t>nvars</a:t>
            </a:r>
            <a:r>
              <a:rPr lang="tr-TR" sz="1600" dirty="0"/>
              <a:t>');</a:t>
            </a:r>
          </a:p>
          <a:p>
            <a:r>
              <a:rPr lang="tr-TR" sz="1600" dirty="0"/>
              <a:t>           </a:t>
            </a:r>
            <a:r>
              <a:rPr lang="tr-TR" sz="1600" dirty="0" err="1"/>
              <a:t>nlobs</a:t>
            </a:r>
            <a:r>
              <a:rPr lang="tr-TR" sz="1600" dirty="0"/>
              <a:t>=</a:t>
            </a:r>
            <a:r>
              <a:rPr lang="tr-TR" sz="1600" dirty="0" err="1"/>
              <a:t>attrn</a:t>
            </a:r>
            <a:r>
              <a:rPr lang="tr-TR" sz="1600" dirty="0"/>
              <a:t>(</a:t>
            </a:r>
            <a:r>
              <a:rPr lang="tr-TR" sz="1600" dirty="0" err="1"/>
              <a:t>dsid</a:t>
            </a:r>
            <a:r>
              <a:rPr lang="tr-TR" sz="1600" dirty="0"/>
              <a:t>, '</a:t>
            </a:r>
            <a:r>
              <a:rPr lang="tr-TR" sz="1600" dirty="0" err="1"/>
              <a:t>nlobs</a:t>
            </a:r>
            <a:r>
              <a:rPr lang="tr-TR" sz="1600" dirty="0"/>
              <a:t>');</a:t>
            </a:r>
          </a:p>
          <a:p>
            <a:r>
              <a:rPr lang="fr-FR" sz="1600" dirty="0"/>
              <a:t>           put '['    ;</a:t>
            </a:r>
          </a:p>
          <a:p>
            <a:r>
              <a:rPr lang="pl-PL" sz="1600" dirty="0"/>
              <a:t>           do </a:t>
            </a:r>
            <a:r>
              <a:rPr lang="pl-PL" sz="1600" dirty="0" err="1"/>
              <a:t>row</a:t>
            </a:r>
            <a:r>
              <a:rPr lang="pl-PL" sz="1600" dirty="0"/>
              <a:t>= </a:t>
            </a:r>
            <a:r>
              <a:rPr lang="pl-PL" sz="1600" b="1" dirty="0"/>
              <a:t>1</a:t>
            </a:r>
            <a:r>
              <a:rPr lang="pl-PL" sz="1600" dirty="0"/>
              <a:t> to </a:t>
            </a:r>
            <a:r>
              <a:rPr lang="pl-PL" sz="1600" dirty="0" err="1"/>
              <a:t>nlobs</a:t>
            </a:r>
            <a:r>
              <a:rPr lang="pl-PL" sz="1600" dirty="0"/>
              <a:t> ;</a:t>
            </a:r>
          </a:p>
          <a:p>
            <a:r>
              <a:rPr lang="fr-FR" sz="1600" dirty="0"/>
              <a:t>                put '{' @ ;</a:t>
            </a:r>
          </a:p>
          <a:p>
            <a:r>
              <a:rPr lang="is-IS" sz="1600" dirty="0"/>
              <a:t>                rc=fetch(dsid) ;</a:t>
            </a:r>
          </a:p>
          <a:p>
            <a:r>
              <a:rPr lang="en-US" sz="1600" dirty="0"/>
              <a:t>                put '"id":"' row +(-</a:t>
            </a:r>
            <a:r>
              <a:rPr lang="en-US" sz="1600" b="1" dirty="0"/>
              <a:t>1</a:t>
            </a:r>
            <a:r>
              <a:rPr lang="en-US" sz="1600" dirty="0"/>
              <a:t> ) '",' @ ;</a:t>
            </a:r>
          </a:p>
          <a:p>
            <a:r>
              <a:rPr lang="pt-BR" sz="1600" dirty="0"/>
              <a:t>                do </a:t>
            </a:r>
            <a:r>
              <a:rPr lang="pt-BR" sz="1600" dirty="0" err="1"/>
              <a:t>col</a:t>
            </a:r>
            <a:r>
              <a:rPr lang="pt-BR" sz="1600" dirty="0"/>
              <a:t>= </a:t>
            </a:r>
            <a:r>
              <a:rPr lang="pt-BR" sz="1600" b="1" dirty="0"/>
              <a:t>1</a:t>
            </a:r>
            <a:r>
              <a:rPr lang="pt-BR" sz="1600" dirty="0"/>
              <a:t> </a:t>
            </a:r>
            <a:r>
              <a:rPr lang="pt-BR" sz="1600" dirty="0" err="1"/>
              <a:t>to</a:t>
            </a:r>
            <a:r>
              <a:rPr lang="pt-BR" sz="1600" dirty="0"/>
              <a:t> </a:t>
            </a:r>
            <a:r>
              <a:rPr lang="pt-BR" sz="1600" dirty="0" err="1"/>
              <a:t>nvars</a:t>
            </a:r>
            <a:r>
              <a:rPr lang="pt-BR" sz="1600" dirty="0"/>
              <a:t>;</a:t>
            </a:r>
          </a:p>
          <a:p>
            <a:r>
              <a:rPr lang="pl-PL" sz="1600" dirty="0"/>
              <a:t>                     </a:t>
            </a:r>
            <a:r>
              <a:rPr lang="pl-PL" sz="1600" dirty="0" err="1"/>
              <a:t>vname</a:t>
            </a:r>
            <a:r>
              <a:rPr lang="pl-PL" sz="1600" dirty="0"/>
              <a:t>=</a:t>
            </a:r>
            <a:r>
              <a:rPr lang="pl-PL" sz="1600" dirty="0" err="1"/>
              <a:t>lowcase</a:t>
            </a:r>
            <a:r>
              <a:rPr lang="pl-PL" sz="1600" dirty="0"/>
              <a:t>(</a:t>
            </a:r>
            <a:r>
              <a:rPr lang="pl-PL" sz="1600" dirty="0" err="1"/>
              <a:t>varname</a:t>
            </a:r>
            <a:r>
              <a:rPr lang="pl-PL" sz="1600" dirty="0"/>
              <a:t>(</a:t>
            </a:r>
            <a:r>
              <a:rPr lang="pl-PL" sz="1600" dirty="0" err="1"/>
              <a:t>dsid,col</a:t>
            </a:r>
            <a:r>
              <a:rPr lang="pl-PL" sz="1600" dirty="0"/>
              <a:t>));</a:t>
            </a:r>
          </a:p>
          <a:p>
            <a:r>
              <a:rPr lang="tr-TR" sz="1600" dirty="0"/>
              <a:t>                     put '"' </a:t>
            </a:r>
            <a:r>
              <a:rPr lang="tr-TR" sz="1600" dirty="0" err="1"/>
              <a:t>vname</a:t>
            </a:r>
            <a:r>
              <a:rPr lang="tr-TR" sz="1600" dirty="0"/>
              <a:t>+(- </a:t>
            </a:r>
            <a:r>
              <a:rPr lang="tr-TR" sz="1600" b="1" dirty="0"/>
              <a:t>1</a:t>
            </a:r>
            <a:r>
              <a:rPr lang="tr-TR" sz="1600" dirty="0"/>
              <a:t>) '":' @;</a:t>
            </a:r>
          </a:p>
          <a:p>
            <a:r>
              <a:rPr lang="pl-PL" sz="1600" dirty="0"/>
              <a:t>                     </a:t>
            </a:r>
            <a:r>
              <a:rPr lang="pl-PL" sz="1600" dirty="0" err="1"/>
              <a:t>type</a:t>
            </a:r>
            <a:r>
              <a:rPr lang="pl-PL" sz="1600" dirty="0"/>
              <a:t>=</a:t>
            </a:r>
            <a:r>
              <a:rPr lang="pl-PL" sz="1600" dirty="0" err="1"/>
              <a:t>vartype</a:t>
            </a:r>
            <a:r>
              <a:rPr lang="pl-PL" sz="1600" dirty="0"/>
              <a:t>(</a:t>
            </a:r>
            <a:r>
              <a:rPr lang="pl-PL" sz="1600" dirty="0" err="1"/>
              <a:t>dsid,col</a:t>
            </a:r>
            <a:r>
              <a:rPr lang="pl-PL" sz="1600" dirty="0"/>
              <a:t>)</a:t>
            </a:r>
            <a:r>
              <a:rPr lang="pl-PL" sz="1600" dirty="0" smtClean="0"/>
              <a:t>;</a:t>
            </a:r>
            <a:endParaRPr lang="pl-PL" sz="1600" dirty="0"/>
          </a:p>
        </p:txBody>
      </p:sp>
      <p:sp>
        <p:nvSpPr>
          <p:cNvPr id="6" name="Rectangle 5"/>
          <p:cNvSpPr/>
          <p:nvPr/>
        </p:nvSpPr>
        <p:spPr>
          <a:xfrm>
            <a:off x="4572000" y="858844"/>
            <a:ext cx="4572000" cy="42780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600" dirty="0"/>
              <a:t>                     if type </a:t>
            </a:r>
            <a:r>
              <a:rPr lang="en-US" sz="1600" dirty="0" err="1"/>
              <a:t>eq</a:t>
            </a:r>
            <a:r>
              <a:rPr lang="en-US" sz="1600" dirty="0"/>
              <a:t> 'C' then do;</a:t>
            </a:r>
          </a:p>
          <a:p>
            <a:r>
              <a:rPr lang="sk-SK" sz="1600" dirty="0"/>
              <a:t>                     char=getvarc(dsid,col);</a:t>
            </a:r>
          </a:p>
          <a:p>
            <a:r>
              <a:rPr lang="fr-FR" sz="1600" dirty="0"/>
              <a:t>                     put '"' char +(- </a:t>
            </a:r>
            <a:r>
              <a:rPr lang="fr-FR" sz="1600" b="1" dirty="0"/>
              <a:t>1</a:t>
            </a:r>
            <a:r>
              <a:rPr lang="fr-FR" sz="1600" dirty="0"/>
              <a:t>) '"' @;</a:t>
            </a:r>
          </a:p>
          <a:p>
            <a:r>
              <a:rPr lang="en-US" sz="1600" dirty="0"/>
              <a:t>                     if col ne </a:t>
            </a:r>
            <a:r>
              <a:rPr lang="en-US" sz="1600" dirty="0" err="1"/>
              <a:t>nvars</a:t>
            </a:r>
            <a:r>
              <a:rPr lang="en-US" sz="1600" dirty="0"/>
              <a:t> then put ',' @;</a:t>
            </a:r>
          </a:p>
          <a:p>
            <a:r>
              <a:rPr lang="en-US" sz="1600" dirty="0"/>
              <a:t>                     end;</a:t>
            </a:r>
          </a:p>
          <a:p>
            <a:r>
              <a:rPr lang="da-DK" sz="1600" dirty="0"/>
              <a:t>                </a:t>
            </a:r>
            <a:r>
              <a:rPr lang="da-DK" sz="1600" dirty="0" err="1"/>
              <a:t>else</a:t>
            </a:r>
            <a:r>
              <a:rPr lang="da-DK" sz="1600" dirty="0"/>
              <a:t> do;</a:t>
            </a:r>
          </a:p>
          <a:p>
            <a:r>
              <a:rPr lang="is-IS" sz="1600" dirty="0"/>
              <a:t>                     num=getvarn(dsid,col);</a:t>
            </a:r>
          </a:p>
          <a:p>
            <a:r>
              <a:rPr lang="fr-FR" sz="1600" dirty="0"/>
              <a:t>                     put '"' </a:t>
            </a:r>
            <a:r>
              <a:rPr lang="fr-FR" sz="1600" dirty="0" err="1"/>
              <a:t>num</a:t>
            </a:r>
            <a:r>
              <a:rPr lang="fr-FR" sz="1600" dirty="0"/>
              <a:t>+(- </a:t>
            </a:r>
            <a:r>
              <a:rPr lang="fr-FR" sz="1600" b="1" dirty="0"/>
              <a:t>1</a:t>
            </a:r>
            <a:r>
              <a:rPr lang="fr-FR" sz="1600" dirty="0"/>
              <a:t>) '"' @;</a:t>
            </a:r>
          </a:p>
          <a:p>
            <a:r>
              <a:rPr lang="en-US" sz="1600" dirty="0"/>
              <a:t>                     if col ne </a:t>
            </a:r>
            <a:r>
              <a:rPr lang="en-US" sz="1600" dirty="0" err="1"/>
              <a:t>nvars</a:t>
            </a:r>
            <a:r>
              <a:rPr lang="en-US" sz="1600" dirty="0"/>
              <a:t> then put ',' @;</a:t>
            </a:r>
          </a:p>
          <a:p>
            <a:r>
              <a:rPr lang="en-US" sz="1600" dirty="0"/>
              <a:t>                     end;</a:t>
            </a:r>
          </a:p>
          <a:p>
            <a:r>
              <a:rPr lang="pt-BR" sz="1600" dirty="0"/>
              <a:t>                </a:t>
            </a:r>
            <a:r>
              <a:rPr lang="pt-BR" sz="1600" dirty="0" err="1"/>
              <a:t>end</a:t>
            </a:r>
            <a:r>
              <a:rPr lang="pt-BR" sz="1600" dirty="0"/>
              <a:t>; *do </a:t>
            </a:r>
            <a:r>
              <a:rPr lang="pt-BR" sz="1600" dirty="0" err="1"/>
              <a:t>col</a:t>
            </a:r>
            <a:r>
              <a:rPr lang="pt-BR" sz="1600" dirty="0"/>
              <a:t>=;</a:t>
            </a:r>
          </a:p>
          <a:p>
            <a:r>
              <a:rPr lang="en-US" sz="1600" dirty="0"/>
              <a:t>           if row ne </a:t>
            </a:r>
            <a:r>
              <a:rPr lang="en-US" sz="1600" dirty="0" err="1"/>
              <a:t>nlobs</a:t>
            </a:r>
            <a:r>
              <a:rPr lang="en-US" sz="1600" dirty="0"/>
              <a:t> then put '},';</a:t>
            </a:r>
          </a:p>
          <a:p>
            <a:r>
              <a:rPr lang="da-DK" sz="1600" dirty="0"/>
              <a:t>                </a:t>
            </a:r>
            <a:r>
              <a:rPr lang="da-DK" sz="1600" dirty="0" err="1"/>
              <a:t>else</a:t>
            </a:r>
            <a:r>
              <a:rPr lang="da-DK" sz="1600" dirty="0"/>
              <a:t> put '}' / ']' ;</a:t>
            </a:r>
          </a:p>
          <a:p>
            <a:r>
              <a:rPr lang="pl-PL" sz="1600" dirty="0"/>
              <a:t>           end; *do </a:t>
            </a:r>
            <a:r>
              <a:rPr lang="pl-PL" sz="1600" dirty="0" err="1"/>
              <a:t>row</a:t>
            </a:r>
            <a:r>
              <a:rPr lang="pl-PL" sz="1600" dirty="0"/>
              <a:t>=;</a:t>
            </a:r>
          </a:p>
          <a:p>
            <a:r>
              <a:rPr lang="en-US" sz="1600" dirty="0"/>
              <a:t>           </a:t>
            </a:r>
            <a:r>
              <a:rPr lang="en-US" sz="1600" dirty="0" err="1"/>
              <a:t>dsid</a:t>
            </a:r>
            <a:r>
              <a:rPr lang="en-US" sz="1600" dirty="0"/>
              <a:t>=close(</a:t>
            </a:r>
            <a:r>
              <a:rPr lang="en-US" sz="1600" dirty="0" err="1"/>
              <a:t>dsid</a:t>
            </a:r>
            <a:r>
              <a:rPr lang="en-US" sz="1600" dirty="0"/>
              <a:t>);</a:t>
            </a:r>
          </a:p>
          <a:p>
            <a:r>
              <a:rPr lang="en-US" sz="1600" dirty="0"/>
              <a:t>     run;</a:t>
            </a:r>
          </a:p>
          <a:p>
            <a:r>
              <a:rPr lang="en-US" sz="1600" b="1" dirty="0"/>
              <a:t>%mend</a:t>
            </a:r>
            <a:r>
              <a:rPr lang="en-US" sz="1600" dirty="0"/>
              <a:t> </a:t>
            </a:r>
            <a:r>
              <a:rPr lang="en-US" sz="1600" dirty="0" err="1"/>
              <a:t>makeJSON</a:t>
            </a:r>
            <a:r>
              <a:rPr lang="en-US" sz="1600" dirty="0"/>
              <a:t> </a:t>
            </a:r>
            <a:r>
              <a:rPr lang="en-US" sz="1600" dirty="0" smtClean="0"/>
              <a:t>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4546428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%</a:t>
            </a:r>
            <a:r>
              <a:rPr lang="en-GB" dirty="0" err="1" smtClean="0"/>
              <a:t>makeJSON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3039396"/>
          </a:xfrm>
        </p:spPr>
        <p:txBody>
          <a:bodyPr/>
          <a:lstStyle/>
          <a:p>
            <a:r>
              <a:rPr lang="en-US" dirty="0" smtClean="0"/>
              <a:t>Run it anywhere</a:t>
            </a:r>
          </a:p>
          <a:p>
            <a:pPr lvl="1"/>
            <a:r>
              <a:rPr lang="en-US" dirty="0" smtClean="0"/>
              <a:t>%</a:t>
            </a:r>
            <a:r>
              <a:rPr lang="en-US" b="1" i="1" dirty="0" err="1"/>
              <a:t>makeJSON</a:t>
            </a:r>
            <a:r>
              <a:rPr lang="en-US" dirty="0"/>
              <a:t> (</a:t>
            </a:r>
            <a:r>
              <a:rPr lang="en-US" dirty="0" err="1"/>
              <a:t>sashelp.class,fileref</a:t>
            </a:r>
            <a:r>
              <a:rPr lang="en-US" dirty="0"/>
              <a:t>=log)</a:t>
            </a:r>
          </a:p>
          <a:p>
            <a:r>
              <a:rPr lang="en-GB" dirty="0" smtClean="0"/>
              <a:t>Run it from a Stored Process</a:t>
            </a:r>
          </a:p>
          <a:p>
            <a:pPr lvl="1"/>
            <a:r>
              <a:rPr lang="en-US" dirty="0"/>
              <a:t>%</a:t>
            </a:r>
            <a:r>
              <a:rPr lang="en-US" b="1" i="1" dirty="0" err="1"/>
              <a:t>makeJSON</a:t>
            </a:r>
            <a:r>
              <a:rPr lang="en-US" dirty="0"/>
              <a:t> (</a:t>
            </a:r>
            <a:r>
              <a:rPr lang="en-US" dirty="0" err="1"/>
              <a:t>sashelp.class,fileref</a:t>
            </a:r>
            <a:r>
              <a:rPr lang="en-US" dirty="0" smtClean="0"/>
              <a:t>=_</a:t>
            </a:r>
            <a:r>
              <a:rPr lang="en-US" dirty="0" err="1" smtClean="0"/>
              <a:t>webout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Pass dataset in to Stored Process</a:t>
            </a:r>
          </a:p>
          <a:p>
            <a:pPr lvl="1"/>
            <a:r>
              <a:rPr lang="en-US" i="1" dirty="0" err="1" smtClean="0"/>
              <a:t>my_stored_process_call</a:t>
            </a:r>
            <a:r>
              <a:rPr lang="en-US" dirty="0" smtClean="0"/>
              <a:t>… &amp;</a:t>
            </a:r>
            <a:r>
              <a:rPr lang="en-US" dirty="0" err="1" smtClean="0"/>
              <a:t>dset</a:t>
            </a:r>
            <a:r>
              <a:rPr lang="en-US" dirty="0" smtClean="0"/>
              <a:t>=</a:t>
            </a:r>
            <a:r>
              <a:rPr lang="en-US" dirty="0" err="1" smtClean="0"/>
              <a:t>sashelp.class</a:t>
            </a:r>
            <a:endParaRPr lang="en-US" dirty="0" smtClean="0"/>
          </a:p>
          <a:p>
            <a:pPr lvl="1"/>
            <a:r>
              <a:rPr lang="en-US" dirty="0" smtClean="0"/>
              <a:t>%</a:t>
            </a:r>
            <a:r>
              <a:rPr lang="en-US" b="1" i="1" dirty="0" err="1"/>
              <a:t>makeJSON</a:t>
            </a:r>
            <a:r>
              <a:rPr lang="en-US" dirty="0"/>
              <a:t> </a:t>
            </a:r>
            <a:r>
              <a:rPr lang="en-US" dirty="0" smtClean="0"/>
              <a:t>(&amp;</a:t>
            </a:r>
            <a:r>
              <a:rPr lang="en-US" dirty="0" err="1" smtClean="0"/>
              <a:t>dset,</a:t>
            </a:r>
            <a:r>
              <a:rPr lang="en-US" dirty="0" err="1"/>
              <a:t>fileref</a:t>
            </a:r>
            <a:r>
              <a:rPr lang="en-US" dirty="0" smtClean="0"/>
              <a:t>=_</a:t>
            </a:r>
            <a:r>
              <a:rPr lang="en-US" dirty="0" err="1" smtClean="0"/>
              <a:t>webout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880984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Point store to Stored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955338"/>
          </a:xfrm>
        </p:spPr>
        <p:txBody>
          <a:bodyPr/>
          <a:lstStyle/>
          <a:p>
            <a:r>
              <a:rPr lang="en-GB" dirty="0" smtClean="0"/>
              <a:t>Change URL property in Store</a:t>
            </a:r>
          </a:p>
          <a:p>
            <a:r>
              <a:rPr lang="en-GB" dirty="0" smtClean="0"/>
              <a:t>Point at Stored Process which produces JSON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1850291"/>
            <a:ext cx="9144000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 err="1"/>
              <a:t>me.callParent</a:t>
            </a:r>
            <a:r>
              <a:rPr lang="en-GB" dirty="0"/>
              <a:t>([</a:t>
            </a:r>
            <a:r>
              <a:rPr lang="en-GB" dirty="0" err="1"/>
              <a:t>Ext.apply</a:t>
            </a:r>
            <a:r>
              <a:rPr lang="en-GB" dirty="0"/>
              <a:t>({</a:t>
            </a:r>
          </a:p>
          <a:p>
            <a:r>
              <a:rPr lang="ro-RO" dirty="0"/>
              <a:t>            autoLoad: true,</a:t>
            </a:r>
          </a:p>
          <a:p>
            <a:r>
              <a:rPr lang="ro-RO" dirty="0"/>
              <a:t>            model: 'Demo.model.MyModel',</a:t>
            </a:r>
          </a:p>
          <a:p>
            <a:r>
              <a:rPr lang="en-US" dirty="0"/>
              <a:t>            </a:t>
            </a:r>
            <a:r>
              <a:rPr lang="en-US" dirty="0" err="1"/>
              <a:t>storeId</a:t>
            </a:r>
            <a:r>
              <a:rPr lang="en-US" dirty="0"/>
              <a:t>: '</a:t>
            </a:r>
            <a:r>
              <a:rPr lang="en-US" dirty="0" err="1"/>
              <a:t>MyJsonStore</a:t>
            </a:r>
            <a:r>
              <a:rPr lang="en-US" dirty="0"/>
              <a:t>',</a:t>
            </a:r>
          </a:p>
          <a:p>
            <a:r>
              <a:rPr lang="en-US" dirty="0"/>
              <a:t>            proxy: {</a:t>
            </a:r>
          </a:p>
          <a:p>
            <a:r>
              <a:rPr lang="fr-FR" dirty="0"/>
              <a:t>                type: '</a:t>
            </a:r>
            <a:r>
              <a:rPr lang="fr-FR" dirty="0" err="1"/>
              <a:t>ajax</a:t>
            </a:r>
            <a:r>
              <a:rPr lang="fr-FR" dirty="0"/>
              <a:t>',</a:t>
            </a:r>
          </a:p>
          <a:p>
            <a:r>
              <a:rPr lang="fr-FR" dirty="0"/>
              <a:t>                url: '</a:t>
            </a:r>
            <a:r>
              <a:rPr lang="fr-FR" b="1" dirty="0">
                <a:solidFill>
                  <a:srgbClr val="008000"/>
                </a:solidFill>
              </a:rPr>
              <a:t>http://khv-sas-iis2.cfsi.local/</a:t>
            </a:r>
            <a:r>
              <a:rPr lang="fr-FR" b="1" dirty="0" err="1">
                <a:solidFill>
                  <a:srgbClr val="008000"/>
                </a:solidFill>
              </a:rPr>
              <a:t>SASStoredProcess</a:t>
            </a:r>
            <a:r>
              <a:rPr lang="fr-FR" b="1" dirty="0">
                <a:solidFill>
                  <a:srgbClr val="008000"/>
                </a:solidFill>
              </a:rPr>
              <a:t>/</a:t>
            </a:r>
            <a:r>
              <a:rPr lang="fr-FR" b="1" dirty="0" err="1">
                <a:solidFill>
                  <a:srgbClr val="008000"/>
                </a:solidFill>
              </a:rPr>
              <a:t>do?_program</a:t>
            </a:r>
            <a:r>
              <a:rPr lang="fr-FR" b="1" dirty="0">
                <a:solidFill>
                  <a:srgbClr val="008000"/>
                </a:solidFill>
              </a:rPr>
              <a:t>=%2FShared+Data%2FSASTesting%2FdataGridProvider</a:t>
            </a:r>
            <a:r>
              <a:rPr lang="fr-FR" dirty="0"/>
              <a:t>',</a:t>
            </a:r>
          </a:p>
          <a:p>
            <a:r>
              <a:rPr lang="en-US" dirty="0"/>
              <a:t>                reader: {</a:t>
            </a:r>
          </a:p>
          <a:p>
            <a:r>
              <a:rPr lang="cs-CZ" dirty="0"/>
              <a:t>                    type: '</a:t>
            </a:r>
            <a:r>
              <a:rPr lang="cs-CZ" dirty="0" err="1"/>
              <a:t>json</a:t>
            </a:r>
            <a:r>
              <a:rPr lang="cs-CZ" dirty="0"/>
              <a:t>'</a:t>
            </a:r>
          </a:p>
          <a:p>
            <a:r>
              <a:rPr lang="cs-CZ" dirty="0"/>
              <a:t>                }</a:t>
            </a:r>
          </a:p>
          <a:p>
            <a:r>
              <a:rPr lang="cs-CZ" dirty="0"/>
              <a:t>            }</a:t>
            </a:r>
          </a:p>
          <a:p>
            <a:r>
              <a:rPr lang="cs-CZ" dirty="0"/>
              <a:t>        }, </a:t>
            </a:r>
            <a:r>
              <a:rPr lang="cs-CZ" dirty="0" err="1"/>
              <a:t>cfg</a:t>
            </a:r>
            <a:r>
              <a:rPr lang="cs-CZ" dirty="0"/>
              <a:t>)]);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2725545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 a graph to screen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1812188"/>
          </a:xfrm>
        </p:spPr>
        <p:txBody>
          <a:bodyPr/>
          <a:lstStyle/>
          <a:p>
            <a:r>
              <a:rPr lang="en-GB" dirty="0" smtClean="0"/>
              <a:t>Drag a graph in</a:t>
            </a:r>
          </a:p>
          <a:p>
            <a:r>
              <a:rPr lang="en-GB" dirty="0" smtClean="0"/>
              <a:t>Change properties</a:t>
            </a:r>
            <a:endParaRPr lang="en-GB" dirty="0"/>
          </a:p>
          <a:p>
            <a:r>
              <a:rPr lang="en-GB" dirty="0" smtClean="0"/>
              <a:t>Then you will have a grid &amp; graph running from JSON provided by a Stored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22515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4-03-18 08.33.2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85072" y="957258"/>
            <a:ext cx="2724379" cy="41862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Picture 5" descr="Screenshot 2014-03-18 08.34.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2823" b="850"/>
          <a:stretch/>
        </p:blipFill>
        <p:spPr>
          <a:xfrm>
            <a:off x="4558393" y="665238"/>
            <a:ext cx="2521991" cy="4478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Picture 6" descr="Screenshot 2014-03-18 08.34.50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60582" y="1059469"/>
            <a:ext cx="2554809" cy="40840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 descr="Screenshot 2014-03-18 08.32.37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762000"/>
            <a:ext cx="2467951" cy="31830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Change</a:t>
            </a:r>
            <a:r>
              <a:rPr lang="en-GB" baseline="0" dirty="0" smtClean="0"/>
              <a:t> graph properties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17372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 get a graph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Screenshot 2014-03-18 08.35.4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7302500" cy="762000"/>
          </a:xfrm>
          <a:prstGeom prst="rect">
            <a:avLst/>
          </a:prstGeom>
        </p:spPr>
      </p:pic>
      <p:pic>
        <p:nvPicPr>
          <p:cNvPr id="5" name="Picture 4" descr="Screenshot 2014-03-18 08.37.1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08541" y="803001"/>
            <a:ext cx="5439664" cy="43404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9058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web sites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3909993"/>
          </a:xfrm>
        </p:spPr>
        <p:txBody>
          <a:bodyPr/>
          <a:lstStyle/>
          <a:p>
            <a:r>
              <a:rPr lang="en-GB" dirty="0" smtClean="0">
                <a:hlinkClick r:id="rId3"/>
              </a:rPr>
              <a:t>http://www.sencha.com/products/extjs/examples/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http://jsbeautifier.org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http://jsonlint.com</a:t>
            </a:r>
            <a:endParaRPr lang="en-GB" dirty="0" smtClean="0"/>
          </a:p>
          <a:p>
            <a:r>
              <a:rPr lang="en-GB" dirty="0">
                <a:hlinkClick r:id="rId6"/>
              </a:rPr>
              <a:t>http://www.javascriptlint.com/</a:t>
            </a:r>
            <a:r>
              <a:rPr lang="en-GB" dirty="0" smtClean="0">
                <a:hlinkClick r:id="rId6"/>
              </a:rPr>
              <a:t>online_lint.php</a:t>
            </a:r>
            <a:r>
              <a:rPr lang="en-GB" dirty="0" smtClean="0"/>
              <a:t> </a:t>
            </a:r>
          </a:p>
          <a:p>
            <a:r>
              <a:rPr lang="en-GB" dirty="0">
                <a:hlinkClick r:id="rId7"/>
              </a:rPr>
              <a:t>http://www.sascommunity.org/wiki/</a:t>
            </a:r>
            <a:r>
              <a:rPr lang="en-GB" dirty="0" smtClean="0">
                <a:hlinkClick r:id="rId7"/>
              </a:rPr>
              <a:t>Main_Page</a:t>
            </a:r>
            <a:endParaRPr lang="en-GB" dirty="0" smtClean="0"/>
          </a:p>
          <a:p>
            <a:r>
              <a:rPr lang="en-GB" dirty="0">
                <a:hlinkClick r:id="rId8"/>
              </a:rPr>
              <a:t>http://www.robslink.com/SAS/</a:t>
            </a:r>
            <a:r>
              <a:rPr lang="en-GB" dirty="0" smtClean="0">
                <a:hlinkClick r:id="rId8"/>
              </a:rPr>
              <a:t>Home.htm</a:t>
            </a:r>
            <a:endParaRPr lang="en-GB" dirty="0" smtClean="0"/>
          </a:p>
          <a:p>
            <a:r>
              <a:rPr lang="en-GB" dirty="0">
                <a:hlinkClick r:id="rId9"/>
              </a:rPr>
              <a:t>http://www.sasprofessionals.net/group/expertchannel/page/</a:t>
            </a:r>
            <a:r>
              <a:rPr lang="en-GB" dirty="0" smtClean="0">
                <a:hlinkClick r:id="rId9"/>
              </a:rPr>
              <a:t>sascon12ignitepmason</a:t>
            </a:r>
            <a:r>
              <a:rPr lang="en-GB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55673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3705630"/>
          </a:xfrm>
        </p:spPr>
        <p:txBody>
          <a:bodyPr/>
          <a:lstStyle/>
          <a:p>
            <a:r>
              <a:rPr lang="en-GB" sz="2000" dirty="0" smtClean="0">
                <a:hlinkClick r:id="rId2"/>
              </a:rPr>
              <a:t>https://github.com/mbostock/d3/wiki/Gallery</a:t>
            </a:r>
            <a:endParaRPr lang="en-GB" sz="2000" dirty="0" smtClean="0"/>
          </a:p>
          <a:p>
            <a:r>
              <a:rPr lang="en-GB" sz="2000" dirty="0" smtClean="0">
                <a:hlinkClick r:id="rId3"/>
              </a:rPr>
              <a:t>http://www.graphviz.org/Gallery.php</a:t>
            </a:r>
            <a:endParaRPr lang="en-GB" sz="2000" dirty="0" smtClean="0"/>
          </a:p>
          <a:p>
            <a:r>
              <a:rPr lang="en-GB" sz="2000" dirty="0" smtClean="0">
                <a:hlinkClick r:id="rId4"/>
              </a:rPr>
              <a:t>http://www.highcharts.com/demo</a:t>
            </a:r>
            <a:endParaRPr lang="en-GB" sz="2000" dirty="0" smtClean="0"/>
          </a:p>
          <a:p>
            <a:r>
              <a:rPr lang="en-GB" sz="2000" dirty="0" smtClean="0">
                <a:hlinkClick r:id="rId5"/>
              </a:rPr>
              <a:t>https://developers.google.com/chart/interactive/docs/gallery</a:t>
            </a:r>
            <a:endParaRPr lang="en-GB" sz="2000" dirty="0" smtClean="0"/>
          </a:p>
          <a:p>
            <a:r>
              <a:rPr lang="en-GB" sz="2000" dirty="0" smtClean="0">
                <a:hlinkClick r:id="rId6"/>
              </a:rPr>
              <a:t>http://layout.jquery-dev.com/demos.cfm</a:t>
            </a:r>
            <a:endParaRPr lang="en-GB" sz="2000" dirty="0" smtClean="0"/>
          </a:p>
          <a:p>
            <a:r>
              <a:rPr lang="en-GB" sz="2000" dirty="0" smtClean="0">
                <a:hlinkClick r:id="rId7"/>
              </a:rPr>
              <a:t>http://dc-js.github.io/dc.js/</a:t>
            </a:r>
            <a:endParaRPr lang="en-GB" sz="2000" dirty="0" smtClean="0"/>
          </a:p>
          <a:p>
            <a:r>
              <a:rPr lang="en-GB" sz="2000" dirty="0" smtClean="0">
                <a:hlinkClick r:id="rId8"/>
              </a:rPr>
              <a:t>https://code.google.com/p/flexigrid/</a:t>
            </a:r>
            <a:endParaRPr lang="en-GB" sz="2000" dirty="0" smtClean="0"/>
          </a:p>
          <a:p>
            <a:r>
              <a:rPr lang="en-GB" sz="2000" dirty="0" smtClean="0">
                <a:hlinkClick r:id="rId9"/>
              </a:rPr>
              <a:t>http://www.jasondavies.com/wordcloud/#%2F%2Fwww.jasondavies.com%2Fwordtree%2Fcat-in-the-hat.txt</a:t>
            </a:r>
            <a:r>
              <a:rPr lang="en-GB" sz="2000" dirty="0" smtClean="0"/>
              <a:t> </a:t>
            </a:r>
            <a:endParaRPr lang="en-GB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Librefs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6190" y="0"/>
            <a:ext cx="4547810" cy="51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Prompts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32476" y="0"/>
            <a:ext cx="4511524" cy="514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286" y="0"/>
            <a:ext cx="4535714" cy="514053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5703" y="133351"/>
            <a:ext cx="4074948" cy="539711"/>
          </a:xfrm>
        </p:spPr>
        <p:txBody>
          <a:bodyPr/>
          <a:lstStyle/>
          <a:p>
            <a:r>
              <a:rPr lang="en-GB" dirty="0" smtClean="0"/>
              <a:t>Data Sources &amp; Targets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7381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6190" y="-10742"/>
            <a:ext cx="4547810" cy="51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Edit Stored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287" y="801310"/>
            <a:ext cx="9152442" cy="434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Stored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2514945"/>
          </a:xfrm>
        </p:spPr>
        <p:txBody>
          <a:bodyPr/>
          <a:lstStyle/>
          <a:p>
            <a:r>
              <a:rPr lang="en-GB" dirty="0" smtClean="0"/>
              <a:t>Composed of:</a:t>
            </a:r>
          </a:p>
          <a:p>
            <a:pPr lvl="1"/>
            <a:r>
              <a:rPr lang="en-GB" dirty="0" smtClean="0"/>
              <a:t>A metadata component</a:t>
            </a:r>
          </a:p>
          <a:p>
            <a:pPr lvl="1"/>
            <a:r>
              <a:rPr lang="en-GB" dirty="0" smtClean="0"/>
              <a:t>A code component</a:t>
            </a:r>
          </a:p>
          <a:p>
            <a:r>
              <a:rPr lang="en-GB" dirty="0" smtClean="0"/>
              <a:t>Alternative way to create a Stored Process</a:t>
            </a:r>
          </a:p>
          <a:p>
            <a:pPr lvl="1"/>
            <a:r>
              <a:rPr lang="en-GB" dirty="0" smtClean="0"/>
              <a:t>Create the code with an editor</a:t>
            </a:r>
          </a:p>
          <a:p>
            <a:pPr lvl="1"/>
            <a:r>
              <a:rPr lang="en-GB" dirty="0" smtClean="0"/>
              <a:t>In Management Console create the </a:t>
            </a:r>
            <a:r>
              <a:rPr lang="en-GB" dirty="0" smtClean="0"/>
              <a:t>metadata/code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9914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2050" y="2375048"/>
            <a:ext cx="6800850" cy="425302"/>
          </a:xfrm>
        </p:spPr>
        <p:txBody>
          <a:bodyPr/>
          <a:lstStyle/>
          <a:p>
            <a:pPr>
              <a:buNone/>
            </a:pPr>
            <a:r>
              <a:rPr lang="en-GB" dirty="0" smtClean="0"/>
              <a:t>Let’s take a quick look at Management Console</a:t>
            </a:r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using Management Console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4950" y="1071563"/>
            <a:ext cx="61341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Name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963" y="1085850"/>
            <a:ext cx="4281487" cy="284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4467684"/>
          </a:xfrm>
        </p:spPr>
        <p:txBody>
          <a:bodyPr/>
          <a:lstStyle/>
          <a:p>
            <a:r>
              <a:rPr lang="en-GB" dirty="0" smtClean="0"/>
              <a:t>Creating a Simple Web App using Enterprise Guide</a:t>
            </a:r>
          </a:p>
          <a:p>
            <a:pPr lvl="1"/>
            <a:r>
              <a:rPr lang="en-GB" dirty="0" smtClean="0"/>
              <a:t>Make a report</a:t>
            </a:r>
          </a:p>
          <a:p>
            <a:pPr lvl="1"/>
            <a:r>
              <a:rPr lang="en-GB" dirty="0" smtClean="0"/>
              <a:t>Turn it into a Stored Process</a:t>
            </a:r>
          </a:p>
          <a:p>
            <a:pPr lvl="1"/>
            <a:r>
              <a:rPr lang="en-GB" dirty="0" smtClean="0"/>
              <a:t>Use Stored Process Web App</a:t>
            </a:r>
          </a:p>
          <a:p>
            <a:r>
              <a:rPr lang="en-GB" dirty="0" smtClean="0"/>
              <a:t>Make a better Web App</a:t>
            </a:r>
          </a:p>
          <a:p>
            <a:pPr lvl="1"/>
            <a:r>
              <a:rPr lang="en-GB" dirty="0" smtClean="0"/>
              <a:t>Add some HTML</a:t>
            </a:r>
          </a:p>
          <a:p>
            <a:pPr lvl="1"/>
            <a:r>
              <a:rPr lang="en-GB" dirty="0" smtClean="0"/>
              <a:t>Add Java Script</a:t>
            </a:r>
          </a:p>
          <a:p>
            <a:r>
              <a:rPr lang="en-GB" dirty="0" smtClean="0"/>
              <a:t>Make the best Web App</a:t>
            </a:r>
          </a:p>
          <a:p>
            <a:pPr lvl="1"/>
            <a:r>
              <a:rPr lang="en-GB" dirty="0" smtClean="0"/>
              <a:t>Use a Java Script framework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39579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Execution settings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1806007"/>
          </a:xfrm>
        </p:spPr>
        <p:txBody>
          <a:bodyPr/>
          <a:lstStyle/>
          <a:p>
            <a:r>
              <a:rPr lang="en-GB" dirty="0" smtClean="0"/>
              <a:t>Select server to run it on</a:t>
            </a:r>
          </a:p>
          <a:p>
            <a:r>
              <a:rPr lang="en-GB" dirty="0" smtClean="0"/>
              <a:t>Specify we want to stream output and that we can produce a package</a:t>
            </a:r>
          </a:p>
          <a:p>
            <a:r>
              <a:rPr lang="en-GB" dirty="0" smtClean="0"/>
              <a:t>Keep code in metadata</a:t>
            </a:r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2452688"/>
            <a:ext cx="3481350" cy="190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1539" y="2271713"/>
            <a:ext cx="4394336" cy="1157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9659" y="3862388"/>
            <a:ext cx="5744341" cy="128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Edit Source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050" y="765415"/>
            <a:ext cx="7239000" cy="669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Define parameters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223963"/>
            <a:ext cx="2946142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464" y="2476500"/>
            <a:ext cx="30607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500" y="487161"/>
            <a:ext cx="5143500" cy="4656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 it via Enterprise Guide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762000"/>
            <a:ext cx="3371850" cy="3209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5263" y="1271588"/>
            <a:ext cx="4743489" cy="205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 it via Web Browser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3488" y="957263"/>
            <a:ext cx="7056800" cy="418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 with a parameter specified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90815"/>
            <a:ext cx="9144000" cy="3952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 and prompt for parameters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81099"/>
            <a:ext cx="9120551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Edit a Stored Process with Management Console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1422548"/>
            <a:ext cx="8201025" cy="424732"/>
          </a:xfrm>
        </p:spPr>
        <p:txBody>
          <a:bodyPr/>
          <a:lstStyle/>
          <a:p>
            <a:r>
              <a:rPr lang="en-GB" dirty="0" smtClean="0"/>
              <a:t>Find the one you want and double click it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7313" y="2128838"/>
            <a:ext cx="6348954" cy="268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02" y="133351"/>
            <a:ext cx="2270823" cy="2295524"/>
          </a:xfrm>
        </p:spPr>
        <p:txBody>
          <a:bodyPr/>
          <a:lstStyle/>
          <a:p>
            <a:r>
              <a:rPr lang="en-GB" sz="3200" dirty="0" smtClean="0"/>
              <a:t>Management Console</a:t>
            </a:r>
            <a:endParaRPr lang="en-GB" sz="3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7950" y="0"/>
            <a:ext cx="649605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38175" y="3086100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Name &amp; Location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02" y="133351"/>
            <a:ext cx="2270823" cy="2295524"/>
          </a:xfrm>
        </p:spPr>
        <p:txBody>
          <a:bodyPr/>
          <a:lstStyle/>
          <a:p>
            <a:r>
              <a:rPr lang="en-GB" sz="3200" dirty="0" smtClean="0"/>
              <a:t>Management Console</a:t>
            </a:r>
            <a:endParaRPr lang="en-GB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7950" y="0"/>
            <a:ext cx="649605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Make a report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955338"/>
          </a:xfrm>
        </p:spPr>
        <p:txBody>
          <a:bodyPr/>
          <a:lstStyle/>
          <a:p>
            <a:r>
              <a:rPr lang="en-GB" dirty="0" smtClean="0"/>
              <a:t>Use Enterprise Guide</a:t>
            </a:r>
          </a:p>
          <a:p>
            <a:r>
              <a:rPr lang="en-GB" dirty="0" smtClean="0"/>
              <a:t>Build a query</a:t>
            </a:r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/>
          <a:srcRect t="10529" b="10529"/>
          <a:stretch>
            <a:fillRect/>
          </a:stretch>
        </p:blipFill>
        <p:spPr bwMode="auto">
          <a:xfrm>
            <a:off x="-23230" y="2187347"/>
            <a:ext cx="9167230" cy="223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9410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02" y="133351"/>
            <a:ext cx="2270823" cy="2295524"/>
          </a:xfrm>
        </p:spPr>
        <p:txBody>
          <a:bodyPr/>
          <a:lstStyle/>
          <a:p>
            <a:r>
              <a:rPr lang="en-GB" sz="3200" dirty="0" smtClean="0"/>
              <a:t>Management Console</a:t>
            </a:r>
            <a:endParaRPr lang="en-GB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7950" y="0"/>
            <a:ext cx="649605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02" y="133351"/>
            <a:ext cx="2270823" cy="2295524"/>
          </a:xfrm>
        </p:spPr>
        <p:txBody>
          <a:bodyPr/>
          <a:lstStyle/>
          <a:p>
            <a:r>
              <a:rPr lang="en-GB" sz="3200" dirty="0" smtClean="0"/>
              <a:t>Management Console</a:t>
            </a:r>
            <a:endParaRPr lang="en-GB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7950" y="0"/>
            <a:ext cx="649605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02" y="133351"/>
            <a:ext cx="2270823" cy="2295524"/>
          </a:xfrm>
        </p:spPr>
        <p:txBody>
          <a:bodyPr/>
          <a:lstStyle/>
          <a:p>
            <a:r>
              <a:rPr lang="en-GB" sz="3200" dirty="0" smtClean="0"/>
              <a:t>Management Console</a:t>
            </a:r>
            <a:endParaRPr lang="en-GB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8475" y="0"/>
            <a:ext cx="6105525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02" y="133351"/>
            <a:ext cx="2270823" cy="2295524"/>
          </a:xfrm>
        </p:spPr>
        <p:txBody>
          <a:bodyPr/>
          <a:lstStyle/>
          <a:p>
            <a:r>
              <a:rPr lang="en-GB" sz="3200" dirty="0" smtClean="0"/>
              <a:t>Management Console</a:t>
            </a:r>
            <a:endParaRPr lang="en-GB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8475" y="0"/>
            <a:ext cx="6105525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02" y="133351"/>
            <a:ext cx="2270823" cy="2295524"/>
          </a:xfrm>
        </p:spPr>
        <p:txBody>
          <a:bodyPr/>
          <a:lstStyle/>
          <a:p>
            <a:r>
              <a:rPr lang="en-GB" sz="3200" dirty="0" smtClean="0"/>
              <a:t>Management Console</a:t>
            </a:r>
            <a:endParaRPr lang="en-GB" sz="3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6051" y="0"/>
            <a:ext cx="645795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Stored Process Web Application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2587785"/>
          </a:xfrm>
        </p:spPr>
        <p:txBody>
          <a:bodyPr/>
          <a:lstStyle/>
          <a:p>
            <a:r>
              <a:rPr lang="en-GB" dirty="0">
                <a:latin typeface="Arial" charset="0"/>
              </a:rPr>
              <a:t>Part of Integration Technologies</a:t>
            </a:r>
          </a:p>
          <a:p>
            <a:r>
              <a:rPr lang="en-GB" dirty="0">
                <a:latin typeface="Arial" charset="0"/>
              </a:rPr>
              <a:t>Allows running a stored process</a:t>
            </a:r>
          </a:p>
          <a:p>
            <a:pPr lvl="1"/>
            <a:r>
              <a:rPr lang="en-GB" dirty="0">
                <a:latin typeface="Arial" charset="0"/>
              </a:rPr>
              <a:t>From a web browser</a:t>
            </a:r>
          </a:p>
          <a:p>
            <a:pPr lvl="1"/>
            <a:r>
              <a:rPr lang="en-GB" dirty="0">
                <a:latin typeface="Arial" charset="0"/>
              </a:rPr>
              <a:t>From an application such as EXCEL, MS Word</a:t>
            </a:r>
          </a:p>
          <a:p>
            <a:r>
              <a:rPr lang="en-GB" dirty="0">
                <a:latin typeface="Arial" charset="0"/>
              </a:rPr>
              <a:t>Parameters passed on URL appear as macro variables to Stored </a:t>
            </a:r>
            <a:r>
              <a:rPr lang="en-GB" dirty="0" smtClean="0">
                <a:latin typeface="Arial" charset="0"/>
              </a:rPr>
              <a:t>Process</a:t>
            </a:r>
            <a:endParaRPr lang="en-GB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0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Stored process web application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0077305" cy="38891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405306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989" y="133351"/>
            <a:ext cx="5977500" cy="539711"/>
          </a:xfrm>
        </p:spPr>
        <p:txBody>
          <a:bodyPr/>
          <a:lstStyle/>
          <a:p>
            <a:r>
              <a:rPr lang="en-GB" dirty="0" smtClean="0"/>
              <a:t>Get a menu down left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479183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 stored</a:t>
            </a:r>
            <a:r>
              <a:rPr lang="en-GB" baseline="0" dirty="0" smtClean="0"/>
              <a:t> process from web app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719224"/>
            <a:ext cx="9169537" cy="3424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46365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 stored process from browser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92" y="774096"/>
            <a:ext cx="3538749" cy="2387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295586"/>
            <a:ext cx="9144000" cy="18479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" name="Straight Arrow Connector 5"/>
          <p:cNvCxnSpPr/>
          <p:nvPr/>
        </p:nvCxnSpPr>
        <p:spPr bwMode="auto">
          <a:xfrm>
            <a:off x="3672368" y="1821144"/>
            <a:ext cx="1171614" cy="12698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391474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425" y="133351"/>
            <a:ext cx="1555064" cy="539711"/>
          </a:xfrm>
        </p:spPr>
        <p:txBody>
          <a:bodyPr/>
          <a:lstStyle/>
          <a:p>
            <a:r>
              <a:rPr lang="en-GB" dirty="0" smtClean="0"/>
              <a:t>Query Builder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0157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39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 stored process from excel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82953"/>
            <a:ext cx="9132214" cy="22739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179039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9486" y="133351"/>
            <a:ext cx="2202003" cy="539711"/>
          </a:xfrm>
        </p:spPr>
        <p:txBody>
          <a:bodyPr/>
          <a:lstStyle/>
          <a:p>
            <a:r>
              <a:rPr lang="en-GB" dirty="0" smtClean="0"/>
              <a:t>Open one to run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6316578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26179" y="3670976"/>
            <a:ext cx="2617821" cy="14725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7" name="Straight Arrow Connector 6"/>
          <p:cNvCxnSpPr/>
          <p:nvPr/>
        </p:nvCxnSpPr>
        <p:spPr bwMode="auto">
          <a:xfrm>
            <a:off x="6448797" y="1919584"/>
            <a:ext cx="1338987" cy="15258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202119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of run appear in EXCEL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69641" cy="275771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 a Graph to Stored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92452"/>
            <a:ext cx="9140651" cy="4451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42636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168" y="133351"/>
            <a:ext cx="1761111" cy="539711"/>
          </a:xfrm>
        </p:spPr>
        <p:txBody>
          <a:bodyPr/>
          <a:lstStyle/>
          <a:p>
            <a:r>
              <a:rPr lang="en-GB" dirty="0" smtClean="0"/>
              <a:t>Result in web browser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152388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 parameter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72224" cy="49106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6528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 prompt for macro parameter added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68039"/>
            <a:ext cx="9144000" cy="2143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533068"/>
            <a:ext cx="4997525" cy="16104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7" name="Straight Arrow Connector 6"/>
          <p:cNvCxnSpPr/>
          <p:nvPr/>
        </p:nvCxnSpPr>
        <p:spPr bwMode="auto">
          <a:xfrm flipH="1">
            <a:off x="5611930" y="3150086"/>
            <a:ext cx="1752497" cy="111237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195" y="133351"/>
            <a:ext cx="2896294" cy="539711"/>
          </a:xfrm>
        </p:spPr>
        <p:txBody>
          <a:bodyPr/>
          <a:lstStyle/>
          <a:p>
            <a:r>
              <a:rPr lang="en-GB" dirty="0" smtClean="0"/>
              <a:t>Stored Process using parameter via prompt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563005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URL showing parameter passed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1262910"/>
          </a:xfrm>
        </p:spPr>
        <p:txBody>
          <a:bodyPr/>
          <a:lstStyle/>
          <a:p>
            <a:r>
              <a:rPr lang="en-GB" sz="2800" b="1" dirty="0"/>
              <a:t>http://</a:t>
            </a:r>
            <a:r>
              <a:rPr lang="en-GB" sz="2800" b="1" dirty="0" err="1"/>
              <a:t>my.server</a:t>
            </a:r>
            <a:r>
              <a:rPr lang="en-GB" sz="2800" b="1" dirty="0"/>
              <a:t>/</a:t>
            </a:r>
            <a:r>
              <a:rPr lang="en-GB" sz="2800" b="1" dirty="0" err="1"/>
              <a:t>SASStoredProcess</a:t>
            </a:r>
            <a:r>
              <a:rPr lang="en-GB" sz="2800" b="1" dirty="0"/>
              <a:t>/do</a:t>
            </a:r>
            <a:r>
              <a:rPr lang="en-GB" sz="2800" b="1" dirty="0" smtClean="0"/>
              <a:t>?</a:t>
            </a:r>
            <a:br>
              <a:rPr lang="en-GB" sz="2800" b="1" dirty="0" smtClean="0"/>
            </a:br>
            <a:r>
              <a:rPr lang="en-GB" sz="2800" b="1" dirty="0" smtClean="0"/>
              <a:t>_program</a:t>
            </a:r>
            <a:r>
              <a:rPr lang="en-GB" sz="2800" b="1" dirty="0"/>
              <a:t>=%2FShared+Data%2FSASTesting%</a:t>
            </a:r>
            <a:r>
              <a:rPr lang="en-GB" sz="2800" b="1" dirty="0" smtClean="0"/>
              <a:t>2FTest3</a:t>
            </a:r>
            <a:r>
              <a:rPr lang="en-GB" sz="2800" b="1" dirty="0" smtClean="0">
                <a:solidFill>
                  <a:srgbClr val="FF0000"/>
                </a:solidFill>
              </a:rPr>
              <a:t>&amp;</a:t>
            </a:r>
            <a:r>
              <a:rPr lang="en-GB" sz="2800" b="1" dirty="0">
                <a:solidFill>
                  <a:srgbClr val="FF0000"/>
                </a:solidFill>
              </a:rPr>
              <a:t>product_line=</a:t>
            </a:r>
            <a:r>
              <a:rPr lang="en-GB" sz="2800" b="1" dirty="0" smtClean="0">
                <a:solidFill>
                  <a:srgbClr val="FF0000"/>
                </a:solidFill>
              </a:rPr>
              <a:t>Children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926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Make a better Web App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2127146"/>
          </a:xfrm>
        </p:spPr>
        <p:txBody>
          <a:bodyPr/>
          <a:lstStyle/>
          <a:p>
            <a:r>
              <a:rPr lang="en-GB" dirty="0" smtClean="0"/>
              <a:t>Use some HTML</a:t>
            </a:r>
          </a:p>
          <a:p>
            <a:pPr lvl="1"/>
            <a:r>
              <a:rPr lang="en-GB" dirty="0" smtClean="0"/>
              <a:t>Gives us some more control</a:t>
            </a:r>
          </a:p>
          <a:p>
            <a:r>
              <a:rPr lang="en-GB" dirty="0" smtClean="0"/>
              <a:t>Use some JavaScript</a:t>
            </a:r>
          </a:p>
          <a:p>
            <a:pPr lvl="1"/>
            <a:r>
              <a:rPr lang="en-GB" dirty="0" smtClean="0"/>
              <a:t>Great for adding more interactivity</a:t>
            </a:r>
          </a:p>
          <a:p>
            <a:pPr lvl="1"/>
            <a:r>
              <a:rPr lang="en-GB" dirty="0" smtClean="0"/>
              <a:t>Allows programming to control User Interface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52698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Query builder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-918" r="834"/>
          <a:stretch/>
        </p:blipFill>
        <p:spPr>
          <a:xfrm>
            <a:off x="-90717" y="0"/>
            <a:ext cx="7021764" cy="5143500"/>
          </a:xfrm>
        </p:spPr>
      </p:pic>
    </p:spTree>
    <p:extLst>
      <p:ext uri="{BB962C8B-B14F-4D97-AF65-F5344CB8AC3E}">
        <p14:creationId xmlns:p14="http://schemas.microsoft.com/office/powerpoint/2010/main" xmlns="" val="21698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Simple HTML 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907663"/>
            <a:ext cx="9144000" cy="42473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800" dirty="0"/>
              <a:t>&lt;html</a:t>
            </a:r>
            <a:r>
              <a:rPr lang="en-GB" sz="1800" dirty="0" smtClean="0"/>
              <a:t>&gt; &lt;</a:t>
            </a:r>
            <a:r>
              <a:rPr lang="en-GB" sz="1800" dirty="0"/>
              <a:t>body</a:t>
            </a:r>
            <a:r>
              <a:rPr lang="en-GB" sz="1800" dirty="0" smtClean="0"/>
              <a:t>&gt;</a:t>
            </a:r>
          </a:p>
          <a:p>
            <a:r>
              <a:rPr lang="en-GB" sz="1800" b="1" dirty="0" smtClean="0"/>
              <a:t>&lt;h1&gt;</a:t>
            </a:r>
            <a:r>
              <a:rPr lang="en-GB" sz="1800" dirty="0" smtClean="0"/>
              <a:t>Pick a report to run</a:t>
            </a:r>
            <a:r>
              <a:rPr lang="en-GB" sz="1800" b="1" dirty="0" smtClean="0"/>
              <a:t>&lt;/h1&gt;</a:t>
            </a:r>
            <a:endParaRPr lang="en-GB" sz="1800" b="1" dirty="0"/>
          </a:p>
          <a:p>
            <a:r>
              <a:rPr lang="en-GB" sz="1800" b="1" dirty="0"/>
              <a:t>&lt;a </a:t>
            </a:r>
            <a:r>
              <a:rPr lang="en-GB" sz="1800" b="1" dirty="0" err="1"/>
              <a:t>href</a:t>
            </a:r>
            <a:r>
              <a:rPr lang="en-GB" sz="1800" b="1" dirty="0"/>
              <a:t>="</a:t>
            </a:r>
            <a:r>
              <a:rPr lang="en-GB" sz="1800" dirty="0"/>
              <a:t>http://</a:t>
            </a:r>
            <a:r>
              <a:rPr lang="en-GB" sz="1800" dirty="0" err="1"/>
              <a:t>my.server</a:t>
            </a:r>
            <a:r>
              <a:rPr lang="en-GB" sz="1800" dirty="0"/>
              <a:t>/</a:t>
            </a:r>
            <a:r>
              <a:rPr lang="en-GB" sz="1800" dirty="0" err="1"/>
              <a:t>SASStoredProcess</a:t>
            </a:r>
            <a:r>
              <a:rPr lang="en-GB" sz="1800" dirty="0"/>
              <a:t>/do?</a:t>
            </a:r>
          </a:p>
          <a:p>
            <a:r>
              <a:rPr lang="en-GB" sz="1800" dirty="0" smtClean="0"/>
              <a:t>_program</a:t>
            </a:r>
            <a:r>
              <a:rPr lang="en-GB" sz="1800" dirty="0"/>
              <a:t>=%2FShared+Data%2FSASTesting%</a:t>
            </a:r>
            <a:r>
              <a:rPr lang="en-GB" sz="1800" dirty="0" smtClean="0"/>
              <a:t>2FTest3</a:t>
            </a:r>
          </a:p>
          <a:p>
            <a:r>
              <a:rPr lang="en-GB" sz="1800" dirty="0" smtClean="0"/>
              <a:t>&amp;</a:t>
            </a:r>
            <a:r>
              <a:rPr lang="en-GB" sz="1800" dirty="0"/>
              <a:t>product_line=Children"</a:t>
            </a:r>
            <a:r>
              <a:rPr lang="en-GB" sz="1800" b="1" dirty="0" smtClean="0"/>
              <a:t>&gt; </a:t>
            </a:r>
            <a:r>
              <a:rPr lang="en-GB" sz="1800" dirty="0" smtClean="0"/>
              <a:t>Children</a:t>
            </a:r>
            <a:r>
              <a:rPr lang="en-GB" sz="1800" b="1" dirty="0"/>
              <a:t>&lt;/a&gt;</a:t>
            </a:r>
            <a:r>
              <a:rPr lang="en-GB" sz="1800" dirty="0"/>
              <a:t>&lt;p&gt;</a:t>
            </a:r>
          </a:p>
          <a:p>
            <a:r>
              <a:rPr lang="en-GB" sz="1800" b="1" dirty="0"/>
              <a:t>&lt;a </a:t>
            </a:r>
            <a:r>
              <a:rPr lang="en-GB" sz="1800" b="1" dirty="0" err="1"/>
              <a:t>href</a:t>
            </a:r>
            <a:r>
              <a:rPr lang="en-GB" sz="1800" b="1" dirty="0"/>
              <a:t>=</a:t>
            </a:r>
            <a:r>
              <a:rPr lang="en-GB" sz="1800" dirty="0"/>
              <a:t>"http://</a:t>
            </a:r>
            <a:r>
              <a:rPr lang="en-GB" sz="1800" dirty="0" err="1"/>
              <a:t>my.server</a:t>
            </a:r>
            <a:r>
              <a:rPr lang="en-GB" sz="1800" dirty="0"/>
              <a:t>/</a:t>
            </a:r>
            <a:r>
              <a:rPr lang="en-GB" sz="1800" dirty="0" err="1"/>
              <a:t>SASStoredProcess</a:t>
            </a:r>
            <a:r>
              <a:rPr lang="en-GB" sz="1800" dirty="0"/>
              <a:t>/do?</a:t>
            </a:r>
          </a:p>
          <a:p>
            <a:r>
              <a:rPr lang="en-GB" sz="1800" dirty="0"/>
              <a:t>_program=%2FShared+Data%2FSASTesting%</a:t>
            </a:r>
            <a:r>
              <a:rPr lang="en-GB" sz="1800" dirty="0" smtClean="0"/>
              <a:t>2FTest3</a:t>
            </a:r>
          </a:p>
          <a:p>
            <a:r>
              <a:rPr lang="en-GB" sz="1800" dirty="0" smtClean="0"/>
              <a:t>&amp;</a:t>
            </a:r>
            <a:r>
              <a:rPr lang="en-GB" sz="1800" dirty="0"/>
              <a:t>product_line=Clothes+%26+Shoes"</a:t>
            </a:r>
            <a:r>
              <a:rPr lang="en-GB" sz="1800" b="1" dirty="0"/>
              <a:t>&gt;</a:t>
            </a:r>
            <a:r>
              <a:rPr lang="en-GB" sz="1800" dirty="0"/>
              <a:t>Clothes &amp; Shoes</a:t>
            </a:r>
            <a:r>
              <a:rPr lang="en-GB" sz="1800" b="1" dirty="0"/>
              <a:t>&lt;/a</a:t>
            </a:r>
            <a:r>
              <a:rPr lang="en-GB" sz="1800" b="1" dirty="0" smtClean="0"/>
              <a:t>&gt;</a:t>
            </a:r>
            <a:r>
              <a:rPr lang="en-GB" sz="1800" dirty="0" smtClean="0"/>
              <a:t>&lt;</a:t>
            </a:r>
            <a:r>
              <a:rPr lang="en-GB" sz="1800" dirty="0"/>
              <a:t>p&gt;</a:t>
            </a:r>
          </a:p>
          <a:p>
            <a:r>
              <a:rPr lang="en-GB" sz="1800" b="1" dirty="0"/>
              <a:t>&lt;a </a:t>
            </a:r>
            <a:r>
              <a:rPr lang="en-GB" sz="1800" b="1" dirty="0" err="1"/>
              <a:t>href</a:t>
            </a:r>
            <a:r>
              <a:rPr lang="en-GB" sz="1800" b="1" dirty="0"/>
              <a:t>=</a:t>
            </a:r>
            <a:r>
              <a:rPr lang="en-GB" sz="1800" dirty="0"/>
              <a:t>"http://</a:t>
            </a:r>
            <a:r>
              <a:rPr lang="en-GB" sz="1800" dirty="0" err="1"/>
              <a:t>my.server</a:t>
            </a:r>
            <a:r>
              <a:rPr lang="en-GB" sz="1800" dirty="0"/>
              <a:t>/</a:t>
            </a:r>
            <a:r>
              <a:rPr lang="en-GB" sz="1800" dirty="0" err="1"/>
              <a:t>SASStoredProcess</a:t>
            </a:r>
            <a:r>
              <a:rPr lang="en-GB" sz="1800" dirty="0"/>
              <a:t>/do?</a:t>
            </a:r>
          </a:p>
          <a:p>
            <a:r>
              <a:rPr lang="en-GB" sz="1800" dirty="0"/>
              <a:t>_program=%2FShared+Data%2FSASTesting%</a:t>
            </a:r>
            <a:r>
              <a:rPr lang="en-GB" sz="1800" dirty="0" smtClean="0"/>
              <a:t>2FTest3</a:t>
            </a:r>
          </a:p>
          <a:p>
            <a:r>
              <a:rPr lang="en-GB" sz="1800" dirty="0" smtClean="0"/>
              <a:t>&amp;</a:t>
            </a:r>
            <a:r>
              <a:rPr lang="en-GB" sz="1800" dirty="0"/>
              <a:t>product_line=Outdoors"</a:t>
            </a:r>
            <a:r>
              <a:rPr lang="en-GB" sz="1800" b="1" dirty="0"/>
              <a:t>&gt;</a:t>
            </a:r>
            <a:r>
              <a:rPr lang="en-GB" sz="1800" dirty="0"/>
              <a:t>Outdoors</a:t>
            </a:r>
            <a:r>
              <a:rPr lang="en-GB" sz="1800" b="1" dirty="0"/>
              <a:t>&lt;/a</a:t>
            </a:r>
            <a:r>
              <a:rPr lang="en-GB" sz="1800" b="1" dirty="0" smtClean="0"/>
              <a:t>&gt;</a:t>
            </a:r>
            <a:r>
              <a:rPr lang="en-GB" sz="1800" dirty="0" smtClean="0"/>
              <a:t>&lt;</a:t>
            </a:r>
            <a:r>
              <a:rPr lang="en-GB" sz="1800" dirty="0"/>
              <a:t>p&gt;</a:t>
            </a:r>
          </a:p>
          <a:p>
            <a:r>
              <a:rPr lang="en-GB" sz="1800" b="1" dirty="0"/>
              <a:t>&lt;a </a:t>
            </a:r>
            <a:r>
              <a:rPr lang="en-GB" sz="1800" b="1" dirty="0" err="1"/>
              <a:t>href</a:t>
            </a:r>
            <a:r>
              <a:rPr lang="en-GB" sz="1800" b="1" dirty="0"/>
              <a:t>=</a:t>
            </a:r>
            <a:r>
              <a:rPr lang="en-GB" sz="1800" dirty="0"/>
              <a:t>"http://</a:t>
            </a:r>
            <a:r>
              <a:rPr lang="en-GB" sz="1800" dirty="0" err="1"/>
              <a:t>my.server</a:t>
            </a:r>
            <a:r>
              <a:rPr lang="en-GB" sz="1800" dirty="0"/>
              <a:t>/</a:t>
            </a:r>
            <a:r>
              <a:rPr lang="en-GB" sz="1800" dirty="0" err="1"/>
              <a:t>SASStoredProcess</a:t>
            </a:r>
            <a:r>
              <a:rPr lang="en-GB" sz="1800" dirty="0"/>
              <a:t>/</a:t>
            </a:r>
            <a:r>
              <a:rPr lang="en-GB" sz="1800" dirty="0" err="1"/>
              <a:t>do</a:t>
            </a:r>
            <a:r>
              <a:rPr lang="en-GB" sz="1800" dirty="0" err="1" smtClean="0"/>
              <a:t>?_program</a:t>
            </a:r>
            <a:r>
              <a:rPr lang="en-GB" sz="1800" dirty="0"/>
              <a:t>=%2FShared+Data%2FSASTesting%</a:t>
            </a:r>
            <a:r>
              <a:rPr lang="en-GB" sz="1800" dirty="0" smtClean="0"/>
              <a:t>2FTest3</a:t>
            </a:r>
          </a:p>
          <a:p>
            <a:r>
              <a:rPr lang="en-GB" sz="1800" dirty="0" smtClean="0"/>
              <a:t>&amp;</a:t>
            </a:r>
            <a:r>
              <a:rPr lang="en-GB" sz="1800" dirty="0"/>
              <a:t>product_line=Sports"</a:t>
            </a:r>
            <a:r>
              <a:rPr lang="en-GB" sz="1800" b="1" dirty="0"/>
              <a:t>&gt;</a:t>
            </a:r>
            <a:r>
              <a:rPr lang="en-GB" sz="1800" dirty="0"/>
              <a:t>Sports</a:t>
            </a:r>
            <a:r>
              <a:rPr lang="en-GB" sz="1800" b="1" dirty="0"/>
              <a:t>&lt;/a</a:t>
            </a:r>
            <a:r>
              <a:rPr lang="en-GB" sz="1800" b="1" dirty="0" smtClean="0"/>
              <a:t>&gt;</a:t>
            </a:r>
            <a:r>
              <a:rPr lang="en-GB" sz="1800" dirty="0" smtClean="0"/>
              <a:t>&lt;</a:t>
            </a:r>
            <a:r>
              <a:rPr lang="en-GB" sz="1800" dirty="0"/>
              <a:t>p&gt;</a:t>
            </a:r>
          </a:p>
          <a:p>
            <a:r>
              <a:rPr lang="en-GB" sz="1800" dirty="0"/>
              <a:t>&lt;/body</a:t>
            </a:r>
            <a:r>
              <a:rPr lang="en-GB" sz="1800" dirty="0" smtClean="0"/>
              <a:t>&gt; &lt;</a:t>
            </a:r>
            <a:r>
              <a:rPr lang="en-GB" sz="1800" dirty="0"/>
              <a:t>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3265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Menu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1361" y="952271"/>
            <a:ext cx="5696239" cy="3328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Report shown in browser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329714" cy="513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a form to run a Stored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3814993"/>
          </a:xfrm>
        </p:spPr>
        <p:txBody>
          <a:bodyPr/>
          <a:lstStyle/>
          <a:p>
            <a:r>
              <a:rPr lang="en-GB" dirty="0" smtClean="0"/>
              <a:t>HTML form is great for making User Interfaces</a:t>
            </a:r>
          </a:p>
          <a:p>
            <a:r>
              <a:rPr lang="en-GB" dirty="0" smtClean="0"/>
              <a:t>Form tag</a:t>
            </a:r>
          </a:p>
          <a:p>
            <a:pPr lvl="1"/>
            <a:r>
              <a:rPr lang="en-GB" dirty="0" smtClean="0"/>
              <a:t>Make the first part of URL</a:t>
            </a:r>
          </a:p>
          <a:p>
            <a:r>
              <a:rPr lang="en-GB" dirty="0" smtClean="0"/>
              <a:t>Input tag, using different type settings</a:t>
            </a:r>
          </a:p>
          <a:p>
            <a:pPr lvl="1"/>
            <a:r>
              <a:rPr lang="en-GB" dirty="0" smtClean="0"/>
              <a:t>Text – fields for text</a:t>
            </a:r>
          </a:p>
          <a:p>
            <a:pPr lvl="1"/>
            <a:r>
              <a:rPr lang="en-GB" dirty="0" smtClean="0"/>
              <a:t>Password – passwords where text is hidden</a:t>
            </a:r>
          </a:p>
          <a:p>
            <a:pPr lvl="1"/>
            <a:r>
              <a:rPr lang="en-GB" dirty="0" smtClean="0"/>
              <a:t>Radio – radio buttons</a:t>
            </a:r>
          </a:p>
          <a:p>
            <a:pPr lvl="1"/>
            <a:r>
              <a:rPr lang="en-GB" dirty="0" smtClean="0"/>
              <a:t>Checkbox – check boxes</a:t>
            </a:r>
          </a:p>
          <a:p>
            <a:pPr lvl="1"/>
            <a:r>
              <a:rPr lang="en-GB" dirty="0" smtClean="0"/>
              <a:t>Submit – submit buttons to execute URL using parts of form</a:t>
            </a:r>
          </a:p>
        </p:txBody>
      </p:sp>
    </p:spTree>
    <p:extLst>
      <p:ext uri="{BB962C8B-B14F-4D97-AF65-F5344CB8AC3E}">
        <p14:creationId xmlns:p14="http://schemas.microsoft.com/office/powerpoint/2010/main" xmlns="" val="375847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using Form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66349" cy="402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displayed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65545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Writing directly from Stored Process to browser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1078733"/>
            <a:ext cx="8201025" cy="3030983"/>
          </a:xfrm>
        </p:spPr>
        <p:txBody>
          <a:bodyPr/>
          <a:lstStyle/>
          <a:p>
            <a:r>
              <a:rPr lang="en-GB" dirty="0" smtClean="0"/>
              <a:t>_</a:t>
            </a:r>
            <a:r>
              <a:rPr lang="en-GB" dirty="0" err="1" smtClean="0"/>
              <a:t>webout</a:t>
            </a:r>
            <a:endParaRPr lang="en-GB" dirty="0"/>
          </a:p>
          <a:p>
            <a:pPr lvl="1"/>
            <a:r>
              <a:rPr lang="en-GB" dirty="0" smtClean="0"/>
              <a:t>Reserved </a:t>
            </a:r>
            <a:r>
              <a:rPr lang="en-GB" dirty="0" err="1" smtClean="0"/>
              <a:t>fileref</a:t>
            </a:r>
            <a:r>
              <a:rPr lang="en-GB" dirty="0" smtClean="0"/>
              <a:t> for writing from Stored Process to browser</a:t>
            </a:r>
          </a:p>
          <a:p>
            <a:pPr lvl="1"/>
            <a:r>
              <a:rPr lang="en-GB" dirty="0" smtClean="0"/>
              <a:t>%</a:t>
            </a:r>
            <a:r>
              <a:rPr lang="en-GB" dirty="0" err="1" smtClean="0"/>
              <a:t>stpbegin</a:t>
            </a:r>
            <a:r>
              <a:rPr lang="en-GB" dirty="0" smtClean="0"/>
              <a:t> macro sends output from </a:t>
            </a:r>
            <a:r>
              <a:rPr lang="en-GB" dirty="0" err="1" smtClean="0"/>
              <a:t>procs</a:t>
            </a:r>
            <a:r>
              <a:rPr lang="en-GB" dirty="0"/>
              <a:t> </a:t>
            </a:r>
            <a:r>
              <a:rPr lang="en-GB" dirty="0" smtClean="0"/>
              <a:t>to _</a:t>
            </a:r>
            <a:r>
              <a:rPr lang="en-GB" dirty="0" err="1" smtClean="0"/>
              <a:t>webout</a:t>
            </a:r>
            <a:endParaRPr lang="en-GB" dirty="0" smtClean="0"/>
          </a:p>
          <a:p>
            <a:pPr lvl="1"/>
            <a:r>
              <a:rPr lang="en-GB" dirty="0" smtClean="0"/>
              <a:t>%</a:t>
            </a:r>
            <a:r>
              <a:rPr lang="en-GB" dirty="0" err="1" smtClean="0"/>
              <a:t>stpend</a:t>
            </a:r>
            <a:r>
              <a:rPr lang="en-GB" dirty="0" smtClean="0"/>
              <a:t> stops output going to _</a:t>
            </a:r>
            <a:r>
              <a:rPr lang="en-GB" dirty="0" err="1" smtClean="0"/>
              <a:t>webout</a:t>
            </a:r>
            <a:endParaRPr lang="en-GB" dirty="0" smtClean="0"/>
          </a:p>
          <a:p>
            <a:pPr lvl="1"/>
            <a:r>
              <a:rPr lang="en-GB" dirty="0" smtClean="0"/>
              <a:t>Can write from a </a:t>
            </a:r>
            <a:r>
              <a:rPr lang="en-GB" dirty="0" err="1" smtClean="0"/>
              <a:t>datastep</a:t>
            </a:r>
            <a:r>
              <a:rPr lang="en-GB" dirty="0" smtClean="0"/>
              <a:t> to _</a:t>
            </a:r>
            <a:r>
              <a:rPr lang="en-GB" dirty="0" err="1" smtClean="0"/>
              <a:t>webout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Best to turn automatic Stored Process macros off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7829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stored process to write HTML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8200571" cy="515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6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Stored</a:t>
            </a:r>
            <a:r>
              <a:rPr lang="en-GB" baseline="0" dirty="0" smtClean="0"/>
              <a:t> process produces this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4190" y="691908"/>
            <a:ext cx="6827730" cy="36502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 </a:t>
            </a:r>
            <a:r>
              <a:rPr lang="en-GB" dirty="0" err="1" smtClean="0"/>
              <a:t>iFrame</a:t>
            </a:r>
            <a:r>
              <a:rPr lang="en-GB" dirty="0" smtClean="0"/>
              <a:t> to keep output on same page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74095"/>
            <a:ext cx="8480813" cy="584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8196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Now you have a query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" y="754758"/>
            <a:ext cx="8515488" cy="438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92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Now menu</a:t>
            </a:r>
            <a:r>
              <a:rPr lang="en-GB" baseline="0" dirty="0" smtClean="0"/>
              <a:t> &amp; output on same page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25055"/>
            <a:ext cx="5753704" cy="45184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optional parameters for Stored Processes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1152473"/>
            <a:ext cx="8201025" cy="3316395"/>
          </a:xfrm>
        </p:spPr>
        <p:txBody>
          <a:bodyPr/>
          <a:lstStyle/>
          <a:p>
            <a:r>
              <a:rPr lang="en-GB" dirty="0" smtClean="0"/>
              <a:t>_</a:t>
            </a:r>
            <a:r>
              <a:rPr lang="en-GB" dirty="0" err="1" smtClean="0"/>
              <a:t>odsdest</a:t>
            </a:r>
            <a:r>
              <a:rPr lang="en-GB" dirty="0" smtClean="0"/>
              <a:t> – lets us choose an ODS destination for type of output produced</a:t>
            </a:r>
          </a:p>
          <a:p>
            <a:pPr lvl="1"/>
            <a:r>
              <a:rPr lang="en-GB" dirty="0" smtClean="0"/>
              <a:t>Switch between HTML, RTF, PDF, EXCEL, etc.</a:t>
            </a:r>
          </a:p>
          <a:p>
            <a:r>
              <a:rPr lang="en-GB" dirty="0" smtClean="0"/>
              <a:t>_</a:t>
            </a:r>
            <a:r>
              <a:rPr lang="en-GB" dirty="0" err="1" smtClean="0"/>
              <a:t>odsstyle</a:t>
            </a:r>
            <a:r>
              <a:rPr lang="en-GB" dirty="0"/>
              <a:t> </a:t>
            </a:r>
            <a:r>
              <a:rPr lang="en-GB" dirty="0" smtClean="0"/>
              <a:t>– choose an ODS style</a:t>
            </a:r>
          </a:p>
          <a:p>
            <a:r>
              <a:rPr lang="en-GB" dirty="0" smtClean="0"/>
              <a:t>_debug – can produce the SAS log, execution times, etc.</a:t>
            </a:r>
          </a:p>
          <a:p>
            <a:pPr lvl="1"/>
            <a:r>
              <a:rPr lang="en-GB" dirty="0" smtClean="0"/>
              <a:t>_debug=</a:t>
            </a:r>
            <a:r>
              <a:rPr lang="en-GB" dirty="0" err="1" smtClean="0"/>
              <a:t>log,time</a:t>
            </a:r>
            <a:endParaRPr lang="en-GB" dirty="0" smtClean="0"/>
          </a:p>
          <a:p>
            <a:pPr lvl="1"/>
            <a:r>
              <a:rPr lang="en-GB" dirty="0" smtClean="0"/>
              <a:t>_debug=2179 … </a:t>
            </a:r>
            <a:r>
              <a:rPr lang="en-GB" i="1" dirty="0" smtClean="0"/>
              <a:t>this is my favourite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xmlns="" val="3730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Define a dropdown menu for type of output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619" y="1375737"/>
            <a:ext cx="5823098" cy="24431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138673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Output type is added to menu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619" y="1112121"/>
            <a:ext cx="6337906" cy="24992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HTML Headers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2528692"/>
          </a:xfrm>
        </p:spPr>
        <p:txBody>
          <a:bodyPr/>
          <a:lstStyle/>
          <a:p>
            <a:r>
              <a:rPr lang="en-GB" dirty="0" smtClean="0"/>
              <a:t>Set headers in HTML from stored process</a:t>
            </a:r>
          </a:p>
          <a:p>
            <a:r>
              <a:rPr lang="en-GB" dirty="0" smtClean="0"/>
              <a:t>Indicates what browser should do</a:t>
            </a:r>
            <a:endParaRPr lang="en-GB" dirty="0"/>
          </a:p>
          <a:p>
            <a:r>
              <a:rPr lang="en-GB" dirty="0" smtClean="0"/>
              <a:t>RTF</a:t>
            </a:r>
          </a:p>
          <a:p>
            <a:endParaRPr lang="en-GB" dirty="0"/>
          </a:p>
          <a:p>
            <a:r>
              <a:rPr lang="en-GB" dirty="0" smtClean="0"/>
              <a:t>EXCEL</a:t>
            </a:r>
          </a:p>
        </p:txBody>
      </p:sp>
      <p:sp>
        <p:nvSpPr>
          <p:cNvPr id="4" name="Rectangle 3"/>
          <p:cNvSpPr/>
          <p:nvPr/>
        </p:nvSpPr>
        <p:spPr>
          <a:xfrm>
            <a:off x="1610967" y="1639823"/>
            <a:ext cx="58702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rc</a:t>
            </a:r>
            <a:r>
              <a:rPr lang="en-GB" sz="1600" dirty="0"/>
              <a:t> = </a:t>
            </a:r>
            <a:r>
              <a:rPr lang="en-GB" sz="1600" dirty="0" err="1"/>
              <a:t>stpsrv_header</a:t>
            </a:r>
            <a:r>
              <a:rPr lang="en-GB" sz="1600" dirty="0"/>
              <a:t>("Content-type", "application/</a:t>
            </a:r>
            <a:r>
              <a:rPr lang="en-GB" sz="1600" dirty="0" err="1"/>
              <a:t>msword</a:t>
            </a:r>
            <a:r>
              <a:rPr lang="en-GB" sz="1600" dirty="0"/>
              <a:t>") </a:t>
            </a:r>
            <a:r>
              <a:rPr lang="en-GB" sz="1600" dirty="0" smtClean="0"/>
              <a:t>;</a:t>
            </a:r>
          </a:p>
        </p:txBody>
      </p:sp>
      <p:sp>
        <p:nvSpPr>
          <p:cNvPr id="5" name="Rectangle 4"/>
          <p:cNvSpPr/>
          <p:nvPr/>
        </p:nvSpPr>
        <p:spPr>
          <a:xfrm>
            <a:off x="1610967" y="1886782"/>
            <a:ext cx="71611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rc</a:t>
            </a:r>
            <a:r>
              <a:rPr lang="en-GB" sz="1600" dirty="0"/>
              <a:t> = </a:t>
            </a:r>
            <a:r>
              <a:rPr lang="en-GB" sz="1600" dirty="0" err="1"/>
              <a:t>stpsrv_header</a:t>
            </a:r>
            <a:r>
              <a:rPr lang="en-GB" sz="1600" dirty="0"/>
              <a:t>('Content-</a:t>
            </a:r>
            <a:r>
              <a:rPr lang="en-GB" sz="1600" dirty="0" err="1"/>
              <a:t>disposition','attachment</a:t>
            </a:r>
            <a:r>
              <a:rPr lang="en-GB" sz="1600" dirty="0"/>
              <a:t>; filename=</a:t>
            </a:r>
            <a:r>
              <a:rPr lang="en-GB" sz="1600" dirty="0" err="1"/>
              <a:t>test.rtf</a:t>
            </a:r>
            <a:r>
              <a:rPr lang="en-GB" sz="1600" dirty="0"/>
              <a:t>');</a:t>
            </a:r>
          </a:p>
        </p:txBody>
      </p:sp>
      <p:sp>
        <p:nvSpPr>
          <p:cNvPr id="6" name="Rectangle 5"/>
          <p:cNvSpPr/>
          <p:nvPr/>
        </p:nvSpPr>
        <p:spPr>
          <a:xfrm>
            <a:off x="2022527" y="2716091"/>
            <a:ext cx="6858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 </a:t>
            </a:r>
            <a:r>
              <a:rPr lang="en-GB" sz="1600" dirty="0" err="1"/>
              <a:t>rc</a:t>
            </a:r>
            <a:r>
              <a:rPr lang="en-GB" sz="1600" dirty="0"/>
              <a:t> = </a:t>
            </a:r>
            <a:r>
              <a:rPr lang="en-GB" sz="1600" dirty="0" err="1"/>
              <a:t>stpsrv_header</a:t>
            </a:r>
            <a:r>
              <a:rPr lang="en-GB" sz="1600" dirty="0"/>
              <a:t>("Content-type", "application/</a:t>
            </a:r>
            <a:r>
              <a:rPr lang="en-GB" sz="1600" dirty="0" err="1"/>
              <a:t>pdf</a:t>
            </a:r>
            <a:r>
              <a:rPr lang="en-GB" sz="1600" dirty="0"/>
              <a:t>") ;</a:t>
            </a:r>
          </a:p>
          <a:p>
            <a:r>
              <a:rPr lang="en-GB" sz="1600" dirty="0"/>
              <a:t> </a:t>
            </a:r>
            <a:r>
              <a:rPr lang="en-GB" sz="1600" dirty="0" err="1" smtClean="0"/>
              <a:t>rc</a:t>
            </a:r>
            <a:r>
              <a:rPr lang="en-GB" sz="1600" dirty="0" smtClean="0"/>
              <a:t> </a:t>
            </a:r>
            <a:r>
              <a:rPr lang="en-GB" sz="1600" dirty="0"/>
              <a:t>= </a:t>
            </a:r>
            <a:r>
              <a:rPr lang="en-GB" sz="1600" dirty="0" err="1"/>
              <a:t>stpsrv_header</a:t>
            </a:r>
            <a:r>
              <a:rPr lang="en-GB" sz="1600" dirty="0"/>
              <a:t>('Content-</a:t>
            </a:r>
            <a:r>
              <a:rPr lang="en-GB" sz="1600" dirty="0" err="1"/>
              <a:t>disposition','attachment</a:t>
            </a:r>
            <a:r>
              <a:rPr lang="en-GB" sz="1600" dirty="0"/>
              <a:t>; filename=</a:t>
            </a:r>
            <a:r>
              <a:rPr lang="en-GB" sz="1600" dirty="0" err="1"/>
              <a:t>test.pdf</a:t>
            </a:r>
            <a:r>
              <a:rPr lang="en-GB" sz="1600" dirty="0"/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xmlns="" val="406116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RTF output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10381"/>
            <a:ext cx="9137606" cy="3465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Define dropdown for ODS style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5632" y="1408411"/>
            <a:ext cx="8022553" cy="21045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191581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Here is what 2 ODS style selections produce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49048"/>
            <a:ext cx="4731597" cy="39944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3852" y="1161142"/>
            <a:ext cx="4230148" cy="39823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 some checkboxes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047" y="2422072"/>
            <a:ext cx="7131613" cy="26125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134361"/>
            <a:ext cx="9184387" cy="8587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6497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After report we get the log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403048"/>
            <a:ext cx="9144001" cy="23740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420136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846286" cy="514047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33296" y="133351"/>
            <a:ext cx="4578193" cy="539711"/>
          </a:xfrm>
        </p:spPr>
        <p:txBody>
          <a:bodyPr/>
          <a:lstStyle/>
          <a:p>
            <a:r>
              <a:rPr lang="en-GB" dirty="0" smtClean="0"/>
              <a:t>Make a Stored 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177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After log we get time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934" y="1618055"/>
            <a:ext cx="8224762" cy="19352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91251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Parts of URL for stored process call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3093155"/>
          </a:xfrm>
        </p:spPr>
        <p:txBody>
          <a:bodyPr/>
          <a:lstStyle/>
          <a:p>
            <a:r>
              <a:rPr lang="en-GB" sz="3600" b="1" dirty="0"/>
              <a:t>http://</a:t>
            </a:r>
            <a:r>
              <a:rPr lang="en-GB" sz="3600" dirty="0">
                <a:solidFill>
                  <a:srgbClr val="FF0000"/>
                </a:solidFill>
              </a:rPr>
              <a:t>khv-sas-iis.cfsi.local</a:t>
            </a:r>
            <a:r>
              <a:rPr lang="en-GB" sz="3600" b="1" dirty="0"/>
              <a:t>/SASStoredProcess/do?</a:t>
            </a:r>
            <a:r>
              <a:rPr lang="en-GB" sz="3600" b="1" dirty="0">
                <a:solidFill>
                  <a:srgbClr val="0000FF"/>
                </a:solidFill>
              </a:rPr>
              <a:t>_program=</a:t>
            </a:r>
            <a:r>
              <a:rPr lang="en-GB" sz="3600" dirty="0">
                <a:solidFill>
                  <a:srgbClr val="0000FF"/>
                </a:solidFill>
              </a:rPr>
              <a:t>%2FShared+Data%2FSASTesting%2FTest3</a:t>
            </a:r>
            <a:r>
              <a:rPr lang="en-GB" sz="3600" dirty="0">
                <a:solidFill>
                  <a:schemeClr val="accent6"/>
                </a:solidFill>
              </a:rPr>
              <a:t>&amp;product_line=Children</a:t>
            </a:r>
            <a:r>
              <a:rPr lang="en-GB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&amp;_odsdest=html</a:t>
            </a:r>
            <a:r>
              <a:rPr lang="en-GB" sz="3600" dirty="0">
                <a:ln>
                  <a:solidFill>
                    <a:schemeClr val="tx1"/>
                  </a:solidFill>
                </a:ln>
                <a:solidFill>
                  <a:srgbClr val="FFFF00"/>
                </a:solidFill>
              </a:rPr>
              <a:t>&amp;_odsstyle=meadow</a:t>
            </a:r>
            <a:r>
              <a:rPr lang="en-GB" sz="3600" dirty="0">
                <a:solidFill>
                  <a:srgbClr val="008000"/>
                </a:solidFill>
              </a:rPr>
              <a:t>&amp;_debug=log&amp;_debug=time</a:t>
            </a:r>
          </a:p>
        </p:txBody>
      </p:sp>
    </p:spTree>
    <p:extLst>
      <p:ext uri="{BB962C8B-B14F-4D97-AF65-F5344CB8AC3E}">
        <p14:creationId xmlns:p14="http://schemas.microsoft.com/office/powerpoint/2010/main" xmlns="" val="251784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Useful automatic macro variables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1524" y="762001"/>
            <a:ext cx="6616095" cy="35742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5" name="Straight Arrow Connector 4"/>
          <p:cNvCxnSpPr/>
          <p:nvPr/>
        </p:nvCxnSpPr>
        <p:spPr bwMode="auto">
          <a:xfrm>
            <a:off x="1003905" y="3120571"/>
            <a:ext cx="907143" cy="120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999067" y="3381828"/>
            <a:ext cx="907143" cy="120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1006324" y="4042228"/>
            <a:ext cx="907143" cy="120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999067" y="962781"/>
            <a:ext cx="907143" cy="120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52115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 automatic macro 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1602695"/>
          </a:xfrm>
        </p:spPr>
        <p:txBody>
          <a:bodyPr/>
          <a:lstStyle/>
          <a:p>
            <a:r>
              <a:rPr lang="en-GB" dirty="0" smtClean="0"/>
              <a:t>Construct a URL using:</a:t>
            </a:r>
          </a:p>
          <a:p>
            <a:pPr lvl="1"/>
            <a:r>
              <a:rPr lang="en-GB" dirty="0" smtClean="0"/>
              <a:t>&amp;_</a:t>
            </a:r>
            <a:r>
              <a:rPr lang="en-GB" dirty="0" err="1" smtClean="0"/>
              <a:t>srvname</a:t>
            </a:r>
            <a:endParaRPr lang="en-GB" dirty="0" smtClean="0"/>
          </a:p>
          <a:p>
            <a:pPr lvl="1"/>
            <a:r>
              <a:rPr lang="en-GB" dirty="0" smtClean="0"/>
              <a:t>&amp;_</a:t>
            </a:r>
            <a:r>
              <a:rPr lang="en-GB" dirty="0" err="1" smtClean="0"/>
              <a:t>srvport</a:t>
            </a:r>
            <a:endParaRPr lang="en-GB" dirty="0" smtClean="0"/>
          </a:p>
          <a:p>
            <a:pPr lvl="1"/>
            <a:r>
              <a:rPr lang="en-GB" dirty="0" smtClean="0"/>
              <a:t>&amp;_</a:t>
            </a:r>
            <a:r>
              <a:rPr lang="en-GB" dirty="0" err="1" smtClean="0"/>
              <a:t>url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55675"/>
            <a:ext cx="9020495" cy="6289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good about this technique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2004241"/>
          </a:xfrm>
        </p:spPr>
        <p:txBody>
          <a:bodyPr/>
          <a:lstStyle/>
          <a:p>
            <a:r>
              <a:rPr lang="en-GB" dirty="0" smtClean="0"/>
              <a:t>Easily make SAS code run from a web browser</a:t>
            </a:r>
          </a:p>
          <a:p>
            <a:r>
              <a:rPr lang="en-GB" dirty="0" smtClean="0"/>
              <a:t>Generate HTML, Excel, PDF or RTF easily.</a:t>
            </a:r>
          </a:p>
          <a:p>
            <a:r>
              <a:rPr lang="en-GB" dirty="0" smtClean="0"/>
              <a:t>Easily add parameters making it much more flexible</a:t>
            </a:r>
          </a:p>
          <a:p>
            <a:r>
              <a:rPr lang="en-GB" dirty="0" smtClean="0"/>
              <a:t>Build up a multiple page Web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2063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not so good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3838589"/>
          </a:xfrm>
        </p:spPr>
        <p:txBody>
          <a:bodyPr/>
          <a:lstStyle/>
          <a:p>
            <a:r>
              <a:rPr lang="en-GB" dirty="0" smtClean="0"/>
              <a:t>Tables and graphs don</a:t>
            </a:r>
            <a:r>
              <a:rPr lang="fr-FR" dirty="0" smtClean="0"/>
              <a:t>’</a:t>
            </a:r>
            <a:r>
              <a:rPr lang="en-GB" dirty="0" smtClean="0"/>
              <a:t>t look as good as they could</a:t>
            </a:r>
          </a:p>
          <a:p>
            <a:pPr lvl="1"/>
            <a:r>
              <a:rPr lang="en-GB" dirty="0" smtClean="0"/>
              <a:t>Can improve their look with some more work within SAS</a:t>
            </a:r>
          </a:p>
          <a:p>
            <a:r>
              <a:rPr lang="en-GB" dirty="0" smtClean="0"/>
              <a:t>Tables lack some functionality</a:t>
            </a:r>
          </a:p>
          <a:p>
            <a:pPr lvl="1"/>
            <a:r>
              <a:rPr lang="en-GB" dirty="0" smtClean="0"/>
              <a:t>Cant sort columns</a:t>
            </a:r>
          </a:p>
          <a:p>
            <a:pPr lvl="1"/>
            <a:r>
              <a:rPr lang="en-GB" dirty="0" smtClean="0"/>
              <a:t>Slow using lots of data</a:t>
            </a:r>
          </a:p>
          <a:p>
            <a:pPr lvl="1"/>
            <a:r>
              <a:rPr lang="en-GB" dirty="0" smtClean="0"/>
              <a:t>Table headers are not fixed, so they will scroll away if tables are long</a:t>
            </a:r>
          </a:p>
          <a:p>
            <a:r>
              <a:rPr lang="en-GB" dirty="0" smtClean="0"/>
              <a:t>Only some basic widgets available for building a UI</a:t>
            </a:r>
          </a:p>
          <a:p>
            <a:r>
              <a:rPr lang="en-GB" dirty="0" smtClean="0"/>
              <a:t>Only basic use of mouse for selecting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78109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Adding some JavaScript for interactivity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6948873" cy="4385816"/>
          </a:xfrm>
          <a:solidFill>
            <a:schemeClr val="bg1"/>
          </a:solidFill>
        </p:spPr>
        <p:txBody>
          <a:bodyPr/>
          <a:lstStyle/>
          <a:p>
            <a:r>
              <a:rPr lang="en-GB" sz="2000" dirty="0" err="1" smtClean="0"/>
              <a:t>onLoad</a:t>
            </a:r>
            <a:r>
              <a:rPr lang="en-GB" sz="2000" dirty="0" smtClean="0"/>
              <a:t> – execute when page finishes loading</a:t>
            </a:r>
          </a:p>
          <a:p>
            <a:r>
              <a:rPr lang="en-GB" sz="2000" dirty="0" err="1" smtClean="0"/>
              <a:t>onUnload</a:t>
            </a:r>
            <a:r>
              <a:rPr lang="en-GB" sz="2000" dirty="0" smtClean="0"/>
              <a:t> – execute when page closes</a:t>
            </a:r>
          </a:p>
          <a:p>
            <a:r>
              <a:rPr lang="en-GB" sz="2000" dirty="0" err="1" smtClean="0"/>
              <a:t>onKeyPress</a:t>
            </a:r>
            <a:r>
              <a:rPr lang="en-GB" sz="2000" dirty="0" smtClean="0"/>
              <a:t> – execute when a key is pressed</a:t>
            </a:r>
          </a:p>
          <a:p>
            <a:r>
              <a:rPr lang="en-GB" sz="2000" dirty="0" err="1" smtClean="0"/>
              <a:t>onKeyUp</a:t>
            </a:r>
            <a:r>
              <a:rPr lang="en-GB" sz="2000" dirty="0" smtClean="0"/>
              <a:t> – execute when a key is released</a:t>
            </a:r>
          </a:p>
          <a:p>
            <a:r>
              <a:rPr lang="en-GB" sz="2000" dirty="0" err="1" smtClean="0"/>
              <a:t>onMouseOver</a:t>
            </a:r>
            <a:r>
              <a:rPr lang="en-GB" sz="2000" dirty="0" smtClean="0"/>
              <a:t> – execute when mouse is over something</a:t>
            </a:r>
          </a:p>
          <a:p>
            <a:r>
              <a:rPr lang="en-GB" sz="2000" dirty="0" err="1" smtClean="0"/>
              <a:t>onMouseOut</a:t>
            </a:r>
            <a:r>
              <a:rPr lang="en-GB" sz="2000" dirty="0" smtClean="0"/>
              <a:t> - … when mouse moves away</a:t>
            </a:r>
          </a:p>
          <a:p>
            <a:r>
              <a:rPr lang="en-GB" sz="2000" dirty="0" err="1" smtClean="0"/>
              <a:t>onMouseDown</a:t>
            </a:r>
            <a:r>
              <a:rPr lang="en-GB" sz="2000" dirty="0" smtClean="0"/>
              <a:t> … when left button is pressed</a:t>
            </a:r>
          </a:p>
          <a:p>
            <a:r>
              <a:rPr lang="en-GB" sz="2000" dirty="0" err="1" smtClean="0"/>
              <a:t>onMouseUp</a:t>
            </a:r>
            <a:r>
              <a:rPr lang="en-GB" sz="2000" dirty="0" smtClean="0"/>
              <a:t> … when left button is released</a:t>
            </a:r>
          </a:p>
          <a:p>
            <a:r>
              <a:rPr lang="en-GB" sz="2000" dirty="0" err="1" smtClean="0"/>
              <a:t>onClick</a:t>
            </a:r>
            <a:r>
              <a:rPr lang="en-GB" sz="2000" dirty="0" smtClean="0"/>
              <a:t> … when left button is clicked</a:t>
            </a:r>
          </a:p>
          <a:p>
            <a:r>
              <a:rPr lang="en-GB" sz="2000" dirty="0" err="1" smtClean="0"/>
              <a:t>onDblClick</a:t>
            </a:r>
            <a:r>
              <a:rPr lang="en-GB" sz="2000" dirty="0" smtClean="0"/>
              <a:t> … when left button is double clicked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xmlns="" val="201758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Demo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4386898"/>
          </a:xfrm>
          <a:prstGeom prst="rightArrow">
            <a:avLst/>
          </a:prstGeom>
        </p:spPr>
        <p:txBody>
          <a:bodyPr/>
          <a:lstStyle/>
          <a:p>
            <a:r>
              <a:rPr lang="en-GB" dirty="0" smtClean="0">
                <a:hlinkClick r:id="rId2"/>
              </a:rPr>
              <a:t>Lets see some of those things…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Note: not all browsers support all JavaScript (in the same way)</a:t>
            </a:r>
          </a:p>
          <a:p>
            <a:pPr lvl="1"/>
            <a:r>
              <a:rPr lang="en-GB" dirty="0" smtClean="0"/>
              <a:t>Try things out in all the browsers you might use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6046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88626"/>
            <a:ext cx="4559110" cy="3754874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6">
                <a:alpha val="75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GB" b="1" dirty="0">
                <a:latin typeface="Courier New"/>
                <a:cs typeface="Courier New"/>
              </a:rPr>
              <a:t>&lt;html&gt;</a:t>
            </a:r>
          </a:p>
          <a:p>
            <a:endParaRPr lang="en-GB" b="1" dirty="0">
              <a:latin typeface="Courier New"/>
              <a:cs typeface="Courier New"/>
            </a:endParaRPr>
          </a:p>
          <a:p>
            <a:r>
              <a:rPr lang="en-GB" b="1" dirty="0">
                <a:latin typeface="Courier New"/>
                <a:cs typeface="Courier New"/>
              </a:rPr>
              <a:t>&lt;head&gt;</a:t>
            </a:r>
          </a:p>
          <a:p>
            <a:r>
              <a:rPr lang="en-GB" b="1" dirty="0">
                <a:latin typeface="Courier New"/>
                <a:cs typeface="Courier New"/>
              </a:rPr>
              <a:t>   &lt;script type='text/</a:t>
            </a:r>
            <a:r>
              <a:rPr lang="en-GB" b="1" dirty="0" err="1">
                <a:latin typeface="Courier New"/>
                <a:cs typeface="Courier New"/>
              </a:rPr>
              <a:t>javascript</a:t>
            </a:r>
            <a:r>
              <a:rPr lang="en-GB" b="1" dirty="0">
                <a:latin typeface="Courier New"/>
                <a:cs typeface="Courier New"/>
              </a:rPr>
              <a:t>'&gt;</a:t>
            </a:r>
          </a:p>
          <a:p>
            <a:r>
              <a:rPr lang="en-GB" b="1" dirty="0" err="1">
                <a:latin typeface="Courier New"/>
                <a:cs typeface="Courier New"/>
              </a:rPr>
              <a:t>var</a:t>
            </a:r>
            <a:r>
              <a:rPr lang="en-GB" b="1" dirty="0">
                <a:latin typeface="Courier New"/>
                <a:cs typeface="Courier New"/>
              </a:rPr>
              <a:t> </a:t>
            </a:r>
            <a:r>
              <a:rPr lang="en-GB" b="1" dirty="0" err="1">
                <a:latin typeface="Courier New"/>
                <a:cs typeface="Courier New"/>
              </a:rPr>
              <a:t>popwin</a:t>
            </a:r>
            <a:r>
              <a:rPr lang="en-GB" b="1" dirty="0">
                <a:latin typeface="Courier New"/>
                <a:cs typeface="Courier New"/>
              </a:rPr>
              <a:t> = null;</a:t>
            </a:r>
          </a:p>
          <a:p>
            <a:endParaRPr lang="en-GB" b="1" dirty="0">
              <a:latin typeface="Courier New"/>
              <a:cs typeface="Courier New"/>
            </a:endParaRPr>
          </a:p>
          <a:p>
            <a:r>
              <a:rPr lang="en-GB" b="1" dirty="0">
                <a:latin typeface="Courier New"/>
                <a:cs typeface="Courier New"/>
              </a:rPr>
              <a:t>function </a:t>
            </a:r>
            <a:r>
              <a:rPr lang="en-GB" b="1" dirty="0" err="1">
                <a:latin typeface="Courier New"/>
                <a:cs typeface="Courier New"/>
              </a:rPr>
              <a:t>open_popup</a:t>
            </a:r>
            <a:r>
              <a:rPr lang="en-GB" b="1" dirty="0">
                <a:latin typeface="Courier New"/>
                <a:cs typeface="Courier New"/>
              </a:rPr>
              <a:t>() {</a:t>
            </a:r>
          </a:p>
          <a:p>
            <a:r>
              <a:rPr lang="en-GB" b="1" dirty="0">
                <a:latin typeface="Courier New"/>
                <a:cs typeface="Courier New"/>
              </a:rPr>
              <a:t>   if (</a:t>
            </a:r>
            <a:r>
              <a:rPr lang="en-GB" b="1" dirty="0" err="1">
                <a:latin typeface="Courier New"/>
                <a:cs typeface="Courier New"/>
              </a:rPr>
              <a:t>popwin</a:t>
            </a:r>
            <a:r>
              <a:rPr lang="en-GB" b="1" dirty="0">
                <a:latin typeface="Courier New"/>
                <a:cs typeface="Courier New"/>
              </a:rPr>
              <a:t> == null)</a:t>
            </a:r>
          </a:p>
          <a:p>
            <a:r>
              <a:rPr lang="en-GB" b="1" dirty="0">
                <a:latin typeface="Courier New"/>
                <a:cs typeface="Courier New"/>
              </a:rPr>
              <a:t>      </a:t>
            </a:r>
            <a:r>
              <a:rPr lang="en-GB" b="1" dirty="0" err="1">
                <a:latin typeface="Courier New"/>
                <a:cs typeface="Courier New"/>
              </a:rPr>
              <a:t>popwin</a:t>
            </a:r>
            <a:r>
              <a:rPr lang="en-GB" b="1" dirty="0">
                <a:latin typeface="Courier New"/>
                <a:cs typeface="Courier New"/>
              </a:rPr>
              <a:t> = </a:t>
            </a:r>
            <a:r>
              <a:rPr lang="en-GB" b="1" dirty="0" err="1">
                <a:latin typeface="Courier New"/>
                <a:cs typeface="Courier New"/>
              </a:rPr>
              <a:t>window.open</a:t>
            </a:r>
            <a:r>
              <a:rPr lang="en-GB" b="1" dirty="0">
                <a:latin typeface="Courier New"/>
                <a:cs typeface="Courier New"/>
              </a:rPr>
              <a:t>(</a:t>
            </a:r>
          </a:p>
          <a:p>
            <a:r>
              <a:rPr lang="en-GB" b="1" dirty="0">
                <a:latin typeface="Courier New"/>
                <a:cs typeface="Courier New"/>
              </a:rPr>
              <a:t>         'http://</a:t>
            </a:r>
            <a:r>
              <a:rPr lang="en-GB" b="1" dirty="0" err="1">
                <a:latin typeface="Courier New"/>
                <a:cs typeface="Courier New"/>
              </a:rPr>
              <a:t>www.google.com</a:t>
            </a:r>
            <a:r>
              <a:rPr lang="en-GB" b="1" dirty="0">
                <a:latin typeface="Courier New"/>
                <a:cs typeface="Courier New"/>
              </a:rPr>
              <a:t>',</a:t>
            </a:r>
          </a:p>
          <a:p>
            <a:r>
              <a:rPr lang="en-GB" b="1" dirty="0">
                <a:latin typeface="Courier New"/>
                <a:cs typeface="Courier New"/>
              </a:rPr>
              <a:t>         '',</a:t>
            </a:r>
          </a:p>
          <a:p>
            <a:r>
              <a:rPr lang="en-GB" b="1" dirty="0">
                <a:latin typeface="Courier New"/>
                <a:cs typeface="Courier New"/>
              </a:rPr>
              <a:t>         'top=150, left=350, width=250, height=50, status=0, toolbar=0, location=0, </a:t>
            </a:r>
            <a:r>
              <a:rPr lang="en-GB" b="1" dirty="0" err="1">
                <a:latin typeface="Courier New"/>
                <a:cs typeface="Courier New"/>
              </a:rPr>
              <a:t>menubar</a:t>
            </a:r>
            <a:r>
              <a:rPr lang="en-GB" b="1" dirty="0">
                <a:latin typeface="Courier New"/>
                <a:cs typeface="Courier New"/>
              </a:rPr>
              <a:t>=0, directories=0, resizable=0, scrollbars=0'</a:t>
            </a:r>
          </a:p>
          <a:p>
            <a:r>
              <a:rPr lang="en-GB" b="1" dirty="0">
                <a:latin typeface="Courier New"/>
                <a:cs typeface="Courier New"/>
              </a:rPr>
              <a:t>      );</a:t>
            </a:r>
          </a:p>
          <a:p>
            <a:r>
              <a:rPr lang="en-GB" b="1" dirty="0" smtClean="0">
                <a:latin typeface="Courier New"/>
                <a:cs typeface="Courier New"/>
              </a:rPr>
              <a:t>}</a:t>
            </a:r>
            <a:endParaRPr lang="en-GB" b="1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1388626"/>
            <a:ext cx="4572000" cy="375487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GB" b="1" dirty="0">
                <a:latin typeface="Courier New"/>
                <a:cs typeface="Courier New"/>
              </a:rPr>
              <a:t>function </a:t>
            </a:r>
            <a:r>
              <a:rPr lang="en-GB" b="1" dirty="0" err="1">
                <a:latin typeface="Courier New"/>
                <a:cs typeface="Courier New"/>
              </a:rPr>
              <a:t>close_popup</a:t>
            </a:r>
            <a:r>
              <a:rPr lang="en-GB" b="1" dirty="0">
                <a:latin typeface="Courier New"/>
                <a:cs typeface="Courier New"/>
              </a:rPr>
              <a:t>() {</a:t>
            </a:r>
          </a:p>
          <a:p>
            <a:r>
              <a:rPr lang="en-US" b="1" dirty="0">
                <a:latin typeface="Courier New"/>
                <a:cs typeface="Courier New"/>
              </a:rPr>
              <a:t>   if (</a:t>
            </a:r>
            <a:r>
              <a:rPr lang="en-US" b="1" dirty="0" err="1">
                <a:latin typeface="Courier New"/>
                <a:cs typeface="Courier New"/>
              </a:rPr>
              <a:t>popwin</a:t>
            </a:r>
            <a:r>
              <a:rPr lang="en-US" b="1" dirty="0">
                <a:latin typeface="Courier New"/>
                <a:cs typeface="Courier New"/>
              </a:rPr>
              <a:t> != null) {</a:t>
            </a:r>
          </a:p>
          <a:p>
            <a:r>
              <a:rPr lang="en-US" b="1" dirty="0">
                <a:latin typeface="Courier New"/>
                <a:cs typeface="Courier New"/>
              </a:rPr>
              <a:t>      </a:t>
            </a:r>
            <a:r>
              <a:rPr lang="en-US" b="1" dirty="0" err="1">
                <a:latin typeface="Courier New"/>
                <a:cs typeface="Courier New"/>
              </a:rPr>
              <a:t>popwin.close</a:t>
            </a:r>
            <a:r>
              <a:rPr lang="en-US" b="1" dirty="0">
                <a:latin typeface="Courier New"/>
                <a:cs typeface="Courier New"/>
              </a:rPr>
              <a:t>();</a:t>
            </a:r>
          </a:p>
          <a:p>
            <a:r>
              <a:rPr lang="ro-RO" b="1" dirty="0">
                <a:latin typeface="Courier New"/>
                <a:cs typeface="Courier New"/>
              </a:rPr>
              <a:t>      popwin = null;</a:t>
            </a:r>
          </a:p>
          <a:p>
            <a:r>
              <a:rPr lang="ro-RO" b="1" dirty="0">
                <a:latin typeface="Courier New"/>
                <a:cs typeface="Courier New"/>
              </a:rPr>
              <a:t>   }</a:t>
            </a:r>
          </a:p>
          <a:p>
            <a:r>
              <a:rPr lang="ro-RO" b="1" dirty="0">
                <a:latin typeface="Courier New"/>
                <a:cs typeface="Courier New"/>
              </a:rPr>
              <a:t>}</a:t>
            </a:r>
          </a:p>
          <a:p>
            <a:endParaRPr lang="ro-RO" b="1" dirty="0">
              <a:latin typeface="Courier New"/>
              <a:cs typeface="Courier New"/>
            </a:endParaRPr>
          </a:p>
          <a:p>
            <a:r>
              <a:rPr lang="ro-RO" b="1" dirty="0">
                <a:latin typeface="Courier New"/>
                <a:cs typeface="Courier New"/>
              </a:rPr>
              <a:t>function checkKey() {</a:t>
            </a:r>
          </a:p>
          <a:p>
            <a:r>
              <a:rPr lang="ro-RO" b="1" dirty="0">
                <a:latin typeface="Courier New"/>
                <a:cs typeface="Courier New"/>
              </a:rPr>
              <a:t>   var key = String.fromCharCode(</a:t>
            </a:r>
          </a:p>
          <a:p>
            <a:r>
              <a:rPr lang="ro-RO" b="1" dirty="0">
                <a:latin typeface="Courier New"/>
                <a:cs typeface="Courier New"/>
              </a:rPr>
              <a:t>      window.event.keyCode);</a:t>
            </a:r>
          </a:p>
          <a:p>
            <a:r>
              <a:rPr lang="en-US" b="1" dirty="0">
                <a:latin typeface="Courier New"/>
                <a:cs typeface="Courier New"/>
              </a:rPr>
              <a:t>   if (key == 'X') {</a:t>
            </a:r>
          </a:p>
          <a:p>
            <a:r>
              <a:rPr lang="nb-NO" b="1" dirty="0">
                <a:latin typeface="Courier New"/>
                <a:cs typeface="Courier New"/>
              </a:rPr>
              <a:t>      alert(</a:t>
            </a:r>
          </a:p>
          <a:p>
            <a:r>
              <a:rPr lang="nb-NO" b="1" dirty="0">
                <a:latin typeface="Courier New"/>
                <a:cs typeface="Courier New"/>
              </a:rPr>
              <a:t>         "</a:t>
            </a:r>
            <a:r>
              <a:rPr lang="nb-NO" b="1" dirty="0" err="1">
                <a:latin typeface="Courier New"/>
                <a:cs typeface="Courier New"/>
              </a:rPr>
              <a:t>You</a:t>
            </a:r>
            <a:r>
              <a:rPr lang="nb-NO" b="1" dirty="0">
                <a:latin typeface="Courier New"/>
                <a:cs typeface="Courier New"/>
              </a:rPr>
              <a:t> </a:t>
            </a:r>
            <a:r>
              <a:rPr lang="nb-NO" b="1" dirty="0" err="1">
                <a:latin typeface="Courier New"/>
                <a:cs typeface="Courier New"/>
              </a:rPr>
              <a:t>pressed</a:t>
            </a:r>
            <a:r>
              <a:rPr lang="nb-NO" b="1" dirty="0">
                <a:latin typeface="Courier New"/>
                <a:cs typeface="Courier New"/>
              </a:rPr>
              <a:t> </a:t>
            </a:r>
            <a:r>
              <a:rPr lang="nb-NO" b="1" dirty="0" err="1">
                <a:latin typeface="Courier New"/>
                <a:cs typeface="Courier New"/>
              </a:rPr>
              <a:t>the</a:t>
            </a:r>
            <a:r>
              <a:rPr lang="nb-NO" b="1" dirty="0">
                <a:latin typeface="Courier New"/>
                <a:cs typeface="Courier New"/>
              </a:rPr>
              <a:t> </a:t>
            </a:r>
            <a:r>
              <a:rPr lang="nb-NO" b="1" dirty="0" err="1">
                <a:latin typeface="Courier New"/>
                <a:cs typeface="Courier New"/>
              </a:rPr>
              <a:t>X</a:t>
            </a:r>
            <a:r>
              <a:rPr lang="nb-NO" b="1" dirty="0">
                <a:latin typeface="Courier New"/>
                <a:cs typeface="Courier New"/>
              </a:rPr>
              <a:t> </a:t>
            </a:r>
            <a:r>
              <a:rPr lang="nb-NO" b="1" dirty="0" err="1">
                <a:latin typeface="Courier New"/>
                <a:cs typeface="Courier New"/>
              </a:rPr>
              <a:t>key</a:t>
            </a:r>
            <a:r>
              <a:rPr lang="nb-NO" b="1" dirty="0">
                <a:latin typeface="Courier New"/>
                <a:cs typeface="Courier New"/>
              </a:rPr>
              <a:t>"</a:t>
            </a:r>
          </a:p>
          <a:p>
            <a:r>
              <a:rPr lang="nb-NO" b="1" dirty="0">
                <a:latin typeface="Courier New"/>
                <a:cs typeface="Courier New"/>
              </a:rPr>
              <a:t>      );</a:t>
            </a:r>
          </a:p>
          <a:p>
            <a:r>
              <a:rPr lang="nb-NO" b="1" dirty="0">
                <a:latin typeface="Courier New"/>
                <a:cs typeface="Courier New"/>
              </a:rPr>
              <a:t>   }</a:t>
            </a:r>
          </a:p>
          <a:p>
            <a:r>
              <a:rPr lang="nb-NO" b="1" dirty="0">
                <a:latin typeface="Courier New"/>
                <a:cs typeface="Courier New"/>
              </a:rPr>
              <a:t>}</a:t>
            </a:r>
          </a:p>
          <a:p>
            <a:r>
              <a:rPr lang="nb-NO" b="1" dirty="0">
                <a:latin typeface="Courier New"/>
                <a:cs typeface="Courier New"/>
              </a:rPr>
              <a:t>   &lt;/script&gt;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5702" y="133351"/>
            <a:ext cx="8205787" cy="539711"/>
          </a:xfrm>
        </p:spPr>
        <p:txBody>
          <a:bodyPr/>
          <a:lstStyle/>
          <a:p>
            <a:r>
              <a:rPr lang="en-GB" dirty="0" smtClean="0"/>
              <a:t>Some added JavaScript for extra functionality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45621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providing more interactivity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48320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6">
                <a:alpha val="75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GB" b="1" dirty="0">
                <a:latin typeface="Courier New"/>
                <a:cs typeface="Courier New"/>
              </a:rPr>
              <a:t>&lt;/head&gt;</a:t>
            </a:r>
          </a:p>
          <a:p>
            <a:endParaRPr lang="en-GB" b="1" dirty="0">
              <a:latin typeface="Courier New"/>
              <a:cs typeface="Courier New"/>
            </a:endParaRPr>
          </a:p>
          <a:p>
            <a:r>
              <a:rPr lang="en-GB" b="1" dirty="0">
                <a:latin typeface="Courier New"/>
                <a:cs typeface="Courier New"/>
              </a:rPr>
              <a:t>&lt;</a:t>
            </a:r>
            <a:r>
              <a:rPr lang="en-GB" b="1" dirty="0">
                <a:solidFill>
                  <a:srgbClr val="FF0000"/>
                </a:solidFill>
                <a:latin typeface="Courier New"/>
                <a:cs typeface="Courier New"/>
              </a:rPr>
              <a:t>body</a:t>
            </a:r>
            <a:r>
              <a:rPr lang="en-GB" b="1" dirty="0">
                <a:latin typeface="Courier New"/>
                <a:cs typeface="Courier New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urier New"/>
                <a:cs typeface="Courier New"/>
              </a:rPr>
              <a:t>onload</a:t>
            </a:r>
            <a:r>
              <a:rPr lang="en-GB" b="1" dirty="0">
                <a:latin typeface="Courier New"/>
                <a:cs typeface="Courier New"/>
              </a:rPr>
              <a:t>='alert("finished loading");' </a:t>
            </a:r>
            <a:r>
              <a:rPr lang="en-GB" b="1" dirty="0" err="1">
                <a:solidFill>
                  <a:srgbClr val="FF0000"/>
                </a:solidFill>
                <a:latin typeface="Courier New"/>
                <a:cs typeface="Courier New"/>
              </a:rPr>
              <a:t>onunload</a:t>
            </a:r>
            <a:r>
              <a:rPr lang="en-GB" b="1" dirty="0">
                <a:latin typeface="Courier New"/>
                <a:cs typeface="Courier New"/>
              </a:rPr>
              <a:t>='alert("finished unloading");'</a:t>
            </a:r>
          </a:p>
          <a:p>
            <a:r>
              <a:rPr lang="en-GB" b="1" dirty="0" err="1">
                <a:solidFill>
                  <a:srgbClr val="FF0000"/>
                </a:solidFill>
                <a:latin typeface="Courier New"/>
                <a:cs typeface="Courier New"/>
              </a:rPr>
              <a:t>onkeypress</a:t>
            </a:r>
            <a:r>
              <a:rPr lang="en-GB" b="1" dirty="0">
                <a:latin typeface="Courier New"/>
                <a:cs typeface="Courier New"/>
              </a:rPr>
              <a:t>='</a:t>
            </a:r>
            <a:r>
              <a:rPr lang="en-GB" b="1" dirty="0" err="1">
                <a:latin typeface="Courier New"/>
                <a:cs typeface="Courier New"/>
              </a:rPr>
              <a:t>window.status</a:t>
            </a:r>
            <a:r>
              <a:rPr lang="en-GB" b="1" dirty="0">
                <a:latin typeface="Courier New"/>
                <a:cs typeface="Courier New"/>
              </a:rPr>
              <a:t>="key pressed is: " + </a:t>
            </a:r>
            <a:r>
              <a:rPr lang="en-GB" b="1" dirty="0" err="1">
                <a:latin typeface="Courier New"/>
                <a:cs typeface="Courier New"/>
              </a:rPr>
              <a:t>String.fromCharCode</a:t>
            </a:r>
            <a:r>
              <a:rPr lang="en-GB" b="1" dirty="0">
                <a:latin typeface="Courier New"/>
                <a:cs typeface="Courier New"/>
              </a:rPr>
              <a:t>(</a:t>
            </a:r>
            <a:r>
              <a:rPr lang="en-GB" b="1" dirty="0" err="1">
                <a:latin typeface="Courier New"/>
                <a:cs typeface="Courier New"/>
              </a:rPr>
              <a:t>window.event.keyCode</a:t>
            </a:r>
            <a:r>
              <a:rPr lang="en-GB" b="1" dirty="0">
                <a:latin typeface="Courier New"/>
                <a:cs typeface="Courier New"/>
              </a:rPr>
              <a:t>) ;'</a:t>
            </a:r>
          </a:p>
          <a:p>
            <a:r>
              <a:rPr lang="en-GB" b="1" dirty="0" err="1">
                <a:solidFill>
                  <a:srgbClr val="FF0000"/>
                </a:solidFill>
                <a:latin typeface="Courier New"/>
                <a:cs typeface="Courier New"/>
              </a:rPr>
              <a:t>onkeyup</a:t>
            </a:r>
            <a:r>
              <a:rPr lang="en-GB" b="1" dirty="0">
                <a:latin typeface="Courier New"/>
                <a:cs typeface="Courier New"/>
              </a:rPr>
              <a:t>='</a:t>
            </a:r>
            <a:r>
              <a:rPr lang="en-GB" b="1" dirty="0" err="1">
                <a:latin typeface="Courier New"/>
                <a:cs typeface="Courier New"/>
              </a:rPr>
              <a:t>window.status</a:t>
            </a:r>
            <a:r>
              <a:rPr lang="en-GB" b="1" dirty="0">
                <a:latin typeface="Courier New"/>
                <a:cs typeface="Courier New"/>
              </a:rPr>
              <a:t>="key up"; </a:t>
            </a:r>
            <a:r>
              <a:rPr lang="en-GB" b="1" dirty="0" err="1">
                <a:latin typeface="Courier New"/>
                <a:cs typeface="Courier New"/>
              </a:rPr>
              <a:t>checkKey</a:t>
            </a:r>
            <a:r>
              <a:rPr lang="en-GB" b="1" dirty="0">
                <a:latin typeface="Courier New"/>
                <a:cs typeface="Courier New"/>
              </a:rPr>
              <a:t>() ;'&gt;</a:t>
            </a:r>
          </a:p>
          <a:p>
            <a:r>
              <a:rPr lang="en-GB" b="1" dirty="0">
                <a:latin typeface="Courier New"/>
                <a:cs typeface="Courier New"/>
              </a:rPr>
              <a:t>   Pop-up a window with information by moving over &lt;</a:t>
            </a:r>
            <a:r>
              <a:rPr lang="en-GB" b="1" dirty="0">
                <a:solidFill>
                  <a:srgbClr val="0000FF"/>
                </a:solidFill>
                <a:latin typeface="Courier New"/>
                <a:cs typeface="Courier New"/>
              </a:rPr>
              <a:t>a</a:t>
            </a:r>
            <a:r>
              <a:rPr lang="en-GB" b="1" dirty="0">
                <a:latin typeface="Courier New"/>
                <a:cs typeface="Courier New"/>
              </a:rPr>
              <a:t> </a:t>
            </a:r>
            <a:r>
              <a:rPr lang="en-GB" b="1" dirty="0" err="1">
                <a:latin typeface="Courier New"/>
                <a:cs typeface="Courier New"/>
              </a:rPr>
              <a:t>href</a:t>
            </a:r>
            <a:r>
              <a:rPr lang="en-GB" b="1" dirty="0">
                <a:latin typeface="Courier New"/>
                <a:cs typeface="Courier New"/>
              </a:rPr>
              <a:t>='#' </a:t>
            </a:r>
            <a:r>
              <a:rPr lang="en-GB" b="1" dirty="0" err="1">
                <a:solidFill>
                  <a:srgbClr val="0000FF"/>
                </a:solidFill>
                <a:latin typeface="Courier New"/>
                <a:cs typeface="Courier New"/>
              </a:rPr>
              <a:t>onmouseover</a:t>
            </a:r>
            <a:r>
              <a:rPr lang="en-GB" b="1" dirty="0">
                <a:latin typeface="Courier New"/>
                <a:cs typeface="Courier New"/>
              </a:rPr>
              <a:t>='</a:t>
            </a:r>
            <a:r>
              <a:rPr lang="en-GB" b="1" dirty="0" err="1">
                <a:latin typeface="Courier New"/>
                <a:cs typeface="Courier New"/>
              </a:rPr>
              <a:t>open_popup</a:t>
            </a:r>
            <a:r>
              <a:rPr lang="en-GB" b="1" dirty="0">
                <a:latin typeface="Courier New"/>
                <a:cs typeface="Courier New"/>
              </a:rPr>
              <a:t>(); </a:t>
            </a:r>
            <a:r>
              <a:rPr lang="en-GB" b="1" dirty="0" err="1">
                <a:latin typeface="Courier New"/>
                <a:cs typeface="Courier New"/>
              </a:rPr>
              <a:t>window.status</a:t>
            </a:r>
            <a:r>
              <a:rPr lang="en-GB" b="1" dirty="0">
                <a:latin typeface="Courier New"/>
                <a:cs typeface="Courier New"/>
              </a:rPr>
              <a:t>="Hovering over the link" ; return true ;'</a:t>
            </a:r>
          </a:p>
          <a:p>
            <a:r>
              <a:rPr lang="en-GB" b="1" dirty="0">
                <a:latin typeface="Courier New"/>
                <a:cs typeface="Courier New"/>
              </a:rPr>
              <a:t>   </a:t>
            </a:r>
            <a:r>
              <a:rPr lang="en-GB" b="1" dirty="0" err="1">
                <a:solidFill>
                  <a:srgbClr val="0000FF"/>
                </a:solidFill>
                <a:latin typeface="Courier New"/>
                <a:cs typeface="Courier New"/>
              </a:rPr>
              <a:t>onmouseout</a:t>
            </a:r>
            <a:r>
              <a:rPr lang="en-GB" b="1" dirty="0">
                <a:latin typeface="Courier New"/>
                <a:cs typeface="Courier New"/>
              </a:rPr>
              <a:t>='</a:t>
            </a:r>
            <a:r>
              <a:rPr lang="en-GB" b="1" dirty="0" err="1">
                <a:latin typeface="Courier New"/>
                <a:cs typeface="Courier New"/>
              </a:rPr>
              <a:t>close_popup</a:t>
            </a:r>
            <a:r>
              <a:rPr lang="en-GB" b="1" dirty="0">
                <a:latin typeface="Courier New"/>
                <a:cs typeface="Courier New"/>
              </a:rPr>
              <a:t>(); </a:t>
            </a:r>
            <a:r>
              <a:rPr lang="en-GB" b="1" dirty="0" err="1">
                <a:latin typeface="Courier New"/>
                <a:cs typeface="Courier New"/>
              </a:rPr>
              <a:t>window.status</a:t>
            </a:r>
            <a:r>
              <a:rPr lang="en-GB" b="1" dirty="0">
                <a:latin typeface="Courier New"/>
                <a:cs typeface="Courier New"/>
              </a:rPr>
              <a:t>=" " ; return true ;'&gt;here&lt;/</a:t>
            </a:r>
            <a:r>
              <a:rPr lang="en-GB" b="1" dirty="0">
                <a:solidFill>
                  <a:srgbClr val="0000FF"/>
                </a:solidFill>
                <a:latin typeface="Courier New"/>
                <a:cs typeface="Courier New"/>
              </a:rPr>
              <a:t>a</a:t>
            </a:r>
            <a:r>
              <a:rPr lang="en-GB" b="1" dirty="0">
                <a:latin typeface="Courier New"/>
                <a:cs typeface="Courier New"/>
              </a:rPr>
              <a:t>&gt;.</a:t>
            </a:r>
          </a:p>
          <a:p>
            <a:r>
              <a:rPr lang="en-GB" b="1" dirty="0">
                <a:latin typeface="Courier New"/>
                <a:cs typeface="Courier New"/>
              </a:rPr>
              <a:t>   &lt;p&gt;Pop-up a window with information by holding mouse button down &lt;</a:t>
            </a:r>
            <a:r>
              <a:rPr lang="en-GB" b="1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GB" b="1" dirty="0">
                <a:latin typeface="Courier New"/>
                <a:cs typeface="Courier New"/>
              </a:rPr>
              <a:t> </a:t>
            </a:r>
            <a:r>
              <a:rPr lang="en-GB" b="1" dirty="0" err="1">
                <a:latin typeface="Courier New"/>
                <a:cs typeface="Courier New"/>
              </a:rPr>
              <a:t>href</a:t>
            </a:r>
            <a:r>
              <a:rPr lang="en-GB" b="1" dirty="0">
                <a:latin typeface="Courier New"/>
                <a:cs typeface="Courier New"/>
              </a:rPr>
              <a:t>='#'</a:t>
            </a:r>
          </a:p>
          <a:p>
            <a:r>
              <a:rPr lang="en-GB" b="1" dirty="0">
                <a:latin typeface="Courier New"/>
                <a:cs typeface="Courier New"/>
              </a:rPr>
              <a:t>      </a:t>
            </a:r>
            <a:r>
              <a:rPr lang="en-GB" b="1" dirty="0" err="1">
                <a:solidFill>
                  <a:srgbClr val="008000"/>
                </a:solidFill>
                <a:latin typeface="Courier New"/>
                <a:cs typeface="Courier New"/>
              </a:rPr>
              <a:t>onmousedown</a:t>
            </a:r>
            <a:r>
              <a:rPr lang="en-GB" b="1" dirty="0">
                <a:latin typeface="Courier New"/>
                <a:cs typeface="Courier New"/>
              </a:rPr>
              <a:t>='</a:t>
            </a:r>
            <a:r>
              <a:rPr lang="en-GB" b="1" dirty="0" err="1">
                <a:latin typeface="Courier New"/>
                <a:cs typeface="Courier New"/>
              </a:rPr>
              <a:t>open_popup</a:t>
            </a:r>
            <a:r>
              <a:rPr lang="en-GB" b="1" dirty="0">
                <a:latin typeface="Courier New"/>
                <a:cs typeface="Courier New"/>
              </a:rPr>
              <a:t>();' </a:t>
            </a:r>
            <a:r>
              <a:rPr lang="en-GB" b="1" dirty="0" err="1">
                <a:solidFill>
                  <a:srgbClr val="008000"/>
                </a:solidFill>
                <a:latin typeface="Courier New"/>
                <a:cs typeface="Courier New"/>
              </a:rPr>
              <a:t>onmouseup</a:t>
            </a:r>
            <a:r>
              <a:rPr lang="en-GB" b="1" dirty="0">
                <a:latin typeface="Courier New"/>
                <a:cs typeface="Courier New"/>
              </a:rPr>
              <a:t>='</a:t>
            </a:r>
            <a:r>
              <a:rPr lang="en-GB" b="1" dirty="0" err="1">
                <a:latin typeface="Courier New"/>
                <a:cs typeface="Courier New"/>
              </a:rPr>
              <a:t>close_popup</a:t>
            </a:r>
            <a:r>
              <a:rPr lang="en-GB" b="1" dirty="0">
                <a:latin typeface="Courier New"/>
                <a:cs typeface="Courier New"/>
              </a:rPr>
              <a:t>();'&gt;here&lt;/</a:t>
            </a:r>
            <a:r>
              <a:rPr lang="en-GB" b="1" dirty="0">
                <a:solidFill>
                  <a:srgbClr val="008000"/>
                </a:solidFill>
                <a:latin typeface="Courier New"/>
                <a:cs typeface="Courier New"/>
              </a:rPr>
              <a:t>a</a:t>
            </a:r>
            <a:r>
              <a:rPr lang="en-GB" b="1" dirty="0">
                <a:latin typeface="Courier New"/>
                <a:cs typeface="Courier New"/>
              </a:rPr>
              <a:t>&gt;.</a:t>
            </a:r>
          </a:p>
          <a:p>
            <a:r>
              <a:rPr lang="en-GB" b="1" dirty="0">
                <a:latin typeface="Courier New"/>
                <a:cs typeface="Courier New"/>
              </a:rPr>
              <a:t>      &lt;p&gt;&lt;</a:t>
            </a:r>
            <a:r>
              <a:rPr lang="en-GB" b="1" dirty="0">
                <a:solidFill>
                  <a:srgbClr val="660066"/>
                </a:solidFill>
                <a:latin typeface="Courier New"/>
                <a:cs typeface="Courier New"/>
              </a:rPr>
              <a:t>a</a:t>
            </a:r>
            <a:r>
              <a:rPr lang="en-GB" b="1" dirty="0">
                <a:latin typeface="Courier New"/>
                <a:cs typeface="Courier New"/>
              </a:rPr>
              <a:t> </a:t>
            </a:r>
            <a:r>
              <a:rPr lang="en-GB" b="1" dirty="0" err="1">
                <a:latin typeface="Courier New"/>
                <a:cs typeface="Courier New"/>
              </a:rPr>
              <a:t>href</a:t>
            </a:r>
            <a:r>
              <a:rPr lang="en-GB" b="1" dirty="0">
                <a:latin typeface="Courier New"/>
                <a:cs typeface="Courier New"/>
              </a:rPr>
              <a:t>='#' </a:t>
            </a:r>
            <a:r>
              <a:rPr lang="en-GB" b="1" dirty="0" err="1">
                <a:solidFill>
                  <a:srgbClr val="660066"/>
                </a:solidFill>
                <a:latin typeface="Courier New"/>
                <a:cs typeface="Courier New"/>
              </a:rPr>
              <a:t>ondblclick</a:t>
            </a:r>
            <a:r>
              <a:rPr lang="en-GB" b="1" dirty="0">
                <a:latin typeface="Courier New"/>
                <a:cs typeface="Courier New"/>
              </a:rPr>
              <a:t>='</a:t>
            </a:r>
            <a:r>
              <a:rPr lang="en-GB" b="1" dirty="0" err="1">
                <a:latin typeface="Courier New"/>
                <a:cs typeface="Courier New"/>
              </a:rPr>
              <a:t>open_popup</a:t>
            </a:r>
            <a:r>
              <a:rPr lang="en-GB" b="1" dirty="0">
                <a:latin typeface="Courier New"/>
                <a:cs typeface="Courier New"/>
              </a:rPr>
              <a:t>();'&gt;Double click to open&lt;/</a:t>
            </a:r>
            <a:r>
              <a:rPr lang="en-GB" b="1" dirty="0">
                <a:solidFill>
                  <a:srgbClr val="660066"/>
                </a:solidFill>
                <a:latin typeface="Courier New"/>
                <a:cs typeface="Courier New"/>
              </a:rPr>
              <a:t>a</a:t>
            </a:r>
            <a:r>
              <a:rPr lang="en-GB" b="1" dirty="0">
                <a:latin typeface="Courier New"/>
                <a:cs typeface="Courier New"/>
              </a:rPr>
              <a:t>&gt;,</a:t>
            </a:r>
          </a:p>
          <a:p>
            <a:r>
              <a:rPr lang="en-GB" b="1" dirty="0">
                <a:latin typeface="Courier New"/>
                <a:cs typeface="Courier New"/>
              </a:rPr>
              <a:t>         &lt;</a:t>
            </a:r>
            <a:r>
              <a:rPr lang="en-GB" b="1" dirty="0">
                <a:solidFill>
                  <a:srgbClr val="3366FF"/>
                </a:solidFill>
                <a:latin typeface="Courier New"/>
                <a:cs typeface="Courier New"/>
              </a:rPr>
              <a:t>a</a:t>
            </a:r>
            <a:r>
              <a:rPr lang="en-GB" b="1" dirty="0">
                <a:latin typeface="Courier New"/>
                <a:cs typeface="Courier New"/>
              </a:rPr>
              <a:t> </a:t>
            </a:r>
            <a:r>
              <a:rPr lang="en-GB" b="1" dirty="0" err="1">
                <a:latin typeface="Courier New"/>
                <a:cs typeface="Courier New"/>
              </a:rPr>
              <a:t>href</a:t>
            </a:r>
            <a:r>
              <a:rPr lang="en-GB" b="1" dirty="0">
                <a:latin typeface="Courier New"/>
                <a:cs typeface="Courier New"/>
              </a:rPr>
              <a:t>='#' </a:t>
            </a:r>
            <a:r>
              <a:rPr lang="en-GB" b="1" dirty="0" err="1">
                <a:solidFill>
                  <a:srgbClr val="3366FF"/>
                </a:solidFill>
                <a:latin typeface="Courier New"/>
                <a:cs typeface="Courier New"/>
              </a:rPr>
              <a:t>onclick</a:t>
            </a:r>
            <a:r>
              <a:rPr lang="en-GB" b="1" dirty="0">
                <a:latin typeface="Courier New"/>
                <a:cs typeface="Courier New"/>
              </a:rPr>
              <a:t>='</a:t>
            </a:r>
            <a:r>
              <a:rPr lang="en-GB" b="1" dirty="0" err="1">
                <a:latin typeface="Courier New"/>
                <a:cs typeface="Courier New"/>
              </a:rPr>
              <a:t>close_popup</a:t>
            </a:r>
            <a:r>
              <a:rPr lang="en-GB" b="1" dirty="0">
                <a:latin typeface="Courier New"/>
                <a:cs typeface="Courier New"/>
              </a:rPr>
              <a:t>();'&gt;single click to close here&lt;/a&gt;.</a:t>
            </a:r>
          </a:p>
          <a:p>
            <a:r>
              <a:rPr lang="en-GB" b="1" dirty="0">
                <a:latin typeface="Courier New"/>
                <a:cs typeface="Courier New"/>
              </a:rPr>
              <a:t>         &lt;p&gt;&lt;</a:t>
            </a:r>
            <a:r>
              <a:rPr lang="en-GB" b="1" dirty="0">
                <a:solidFill>
                  <a:schemeClr val="accent6"/>
                </a:solidFill>
                <a:latin typeface="Courier New"/>
                <a:cs typeface="Courier New"/>
              </a:rPr>
              <a:t>a</a:t>
            </a:r>
            <a:r>
              <a:rPr lang="en-GB" b="1" dirty="0">
                <a:latin typeface="Courier New"/>
                <a:cs typeface="Courier New"/>
              </a:rPr>
              <a:t> </a:t>
            </a:r>
            <a:r>
              <a:rPr lang="en-GB" b="1" dirty="0" err="1">
                <a:latin typeface="Courier New"/>
                <a:cs typeface="Courier New"/>
              </a:rPr>
              <a:t>href</a:t>
            </a:r>
            <a:r>
              <a:rPr lang="en-GB" b="1" dirty="0">
                <a:latin typeface="Courier New"/>
                <a:cs typeface="Courier New"/>
              </a:rPr>
              <a:t>='#' style='font-size="x-large"' </a:t>
            </a:r>
            <a:r>
              <a:rPr lang="en-GB" b="1" dirty="0" err="1">
                <a:solidFill>
                  <a:srgbClr val="3366FF"/>
                </a:solidFill>
                <a:latin typeface="Courier New"/>
                <a:cs typeface="Courier New"/>
              </a:rPr>
              <a:t>onmousemove</a:t>
            </a:r>
            <a:r>
              <a:rPr lang="en-GB" b="1" dirty="0">
                <a:latin typeface="Courier New"/>
                <a:cs typeface="Courier New"/>
              </a:rPr>
              <a:t>='</a:t>
            </a:r>
            <a:r>
              <a:rPr lang="en-GB" b="1" dirty="0" err="1">
                <a:latin typeface="Courier New"/>
                <a:cs typeface="Courier New"/>
              </a:rPr>
              <a:t>open_popup</a:t>
            </a:r>
            <a:r>
              <a:rPr lang="en-GB" b="1" dirty="0">
                <a:latin typeface="Courier New"/>
                <a:cs typeface="Courier New"/>
              </a:rPr>
              <a:t>();'&gt;Move mouse over this to open&lt;/a&gt;,</a:t>
            </a:r>
          </a:p>
          <a:p>
            <a:r>
              <a:rPr lang="en-GB" b="1" dirty="0">
                <a:latin typeface="Courier New"/>
                <a:cs typeface="Courier New"/>
              </a:rPr>
              <a:t>            &lt;</a:t>
            </a:r>
            <a:r>
              <a:rPr lang="en-GB" b="1" dirty="0">
                <a:solidFill>
                  <a:srgbClr val="800000"/>
                </a:solidFill>
                <a:latin typeface="Courier New"/>
                <a:cs typeface="Courier New"/>
              </a:rPr>
              <a:t>a</a:t>
            </a:r>
            <a:r>
              <a:rPr lang="en-GB" b="1" dirty="0">
                <a:latin typeface="Courier New"/>
                <a:cs typeface="Courier New"/>
              </a:rPr>
              <a:t> style='font-size="x-large"' </a:t>
            </a:r>
            <a:r>
              <a:rPr lang="en-GB" b="1" dirty="0" err="1">
                <a:latin typeface="Courier New"/>
                <a:cs typeface="Courier New"/>
              </a:rPr>
              <a:t>href</a:t>
            </a:r>
            <a:r>
              <a:rPr lang="en-GB" b="1" dirty="0">
                <a:latin typeface="Courier New"/>
                <a:cs typeface="Courier New"/>
              </a:rPr>
              <a:t>='#' </a:t>
            </a:r>
            <a:r>
              <a:rPr lang="en-GB" b="1" dirty="0" err="1">
                <a:solidFill>
                  <a:srgbClr val="800000"/>
                </a:solidFill>
                <a:latin typeface="Courier New"/>
                <a:cs typeface="Courier New"/>
              </a:rPr>
              <a:t>onmousemove</a:t>
            </a:r>
            <a:r>
              <a:rPr lang="en-GB" b="1" dirty="0">
                <a:latin typeface="Courier New"/>
                <a:cs typeface="Courier New"/>
              </a:rPr>
              <a:t>='</a:t>
            </a:r>
            <a:r>
              <a:rPr lang="en-GB" b="1" dirty="0" err="1">
                <a:latin typeface="Courier New"/>
                <a:cs typeface="Courier New"/>
              </a:rPr>
              <a:t>close_popup</a:t>
            </a:r>
            <a:r>
              <a:rPr lang="en-GB" b="1" dirty="0">
                <a:latin typeface="Courier New"/>
                <a:cs typeface="Courier New"/>
              </a:rPr>
              <a:t>();'&gt;move over this to close&lt;/</a:t>
            </a:r>
            <a:r>
              <a:rPr lang="en-GB" b="1" dirty="0">
                <a:solidFill>
                  <a:srgbClr val="800000"/>
                </a:solidFill>
                <a:latin typeface="Courier New"/>
                <a:cs typeface="Courier New"/>
              </a:rPr>
              <a:t>a</a:t>
            </a:r>
            <a:r>
              <a:rPr lang="en-GB" b="1" dirty="0">
                <a:latin typeface="Courier New"/>
                <a:cs typeface="Courier New"/>
              </a:rPr>
              <a:t>&gt;.</a:t>
            </a:r>
          </a:p>
          <a:p>
            <a:r>
              <a:rPr lang="en-GB" b="1" dirty="0">
                <a:latin typeface="Courier New"/>
                <a:cs typeface="Courier New"/>
              </a:rPr>
              <a:t>            &lt;p&gt;Press &lt;b&gt;X&lt;/b&gt; to make an alert window pop up.</a:t>
            </a:r>
          </a:p>
          <a:p>
            <a:r>
              <a:rPr lang="en-GB" b="1" dirty="0">
                <a:latin typeface="Courier New"/>
                <a:cs typeface="Courier New"/>
              </a:rPr>
              <a:t>               &lt;p&gt;Hold down a key to see what it is in the status bar.</a:t>
            </a:r>
          </a:p>
          <a:p>
            <a:r>
              <a:rPr lang="en-GB" b="1" dirty="0">
                <a:latin typeface="Courier New"/>
                <a:cs typeface="Courier New"/>
              </a:rPr>
              <a:t>&lt;/</a:t>
            </a:r>
            <a:r>
              <a:rPr lang="en-GB" b="1" dirty="0">
                <a:solidFill>
                  <a:srgbClr val="FF0000"/>
                </a:solidFill>
                <a:latin typeface="Courier New"/>
                <a:cs typeface="Courier New"/>
              </a:rPr>
              <a:t>body</a:t>
            </a:r>
            <a:r>
              <a:rPr lang="en-GB" b="1" dirty="0">
                <a:latin typeface="Courier New"/>
                <a:cs typeface="Courier New"/>
              </a:rPr>
              <a:t>&gt;</a:t>
            </a:r>
          </a:p>
          <a:p>
            <a:endParaRPr lang="en-GB" b="1" dirty="0">
              <a:latin typeface="Courier New"/>
              <a:cs typeface="Courier New"/>
            </a:endParaRPr>
          </a:p>
          <a:p>
            <a:r>
              <a:rPr lang="en-GB" b="1" dirty="0">
                <a:latin typeface="Courier New"/>
                <a:cs typeface="Courier New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242328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Name 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286" y="0"/>
            <a:ext cx="4535714" cy="51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25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Here’s a simple web app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677334"/>
            <a:ext cx="13067342" cy="86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41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Stored Process generates HTML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430887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Some excerpts…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1176005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&lt;form method="get" action="http://khv-sas-iis2.cfsi.local/</a:t>
            </a:r>
            <a:r>
              <a:rPr lang="en-GB" sz="1600" dirty="0" err="1"/>
              <a:t>SASStoredProcess</a:t>
            </a:r>
            <a:r>
              <a:rPr lang="en-GB" sz="1600" dirty="0"/>
              <a:t>/do?" </a:t>
            </a:r>
            <a:r>
              <a:rPr lang="en-GB" sz="1600" b="1" dirty="0"/>
              <a:t>target</a:t>
            </a:r>
            <a:r>
              <a:rPr lang="en-GB" sz="1600" dirty="0"/>
              <a:t>="content"&gt;</a:t>
            </a:r>
          </a:p>
          <a:p>
            <a:r>
              <a:rPr lang="en-GB" sz="1600" dirty="0"/>
              <a:t>&lt;</a:t>
            </a:r>
            <a:r>
              <a:rPr lang="en-GB" sz="1600" b="1" dirty="0"/>
              <a:t>select</a:t>
            </a:r>
            <a:r>
              <a:rPr lang="en-GB" sz="1600" dirty="0"/>
              <a:t> name="</a:t>
            </a:r>
            <a:r>
              <a:rPr lang="en-GB" sz="1600" b="1" dirty="0"/>
              <a:t>_program</a:t>
            </a:r>
            <a:r>
              <a:rPr lang="en-GB" sz="1600" dirty="0"/>
              <a:t>"&gt;</a:t>
            </a:r>
          </a:p>
          <a:p>
            <a:r>
              <a:rPr lang="en-GB" sz="1600" dirty="0"/>
              <a:t>&lt;option value="/Shared Data/</a:t>
            </a:r>
            <a:r>
              <a:rPr lang="en-GB" sz="1600" dirty="0" err="1"/>
              <a:t>SASTesting</a:t>
            </a:r>
            <a:r>
              <a:rPr lang="en-GB" sz="1600" dirty="0"/>
              <a:t>/</a:t>
            </a:r>
            <a:r>
              <a:rPr lang="en-GB" sz="1600" dirty="0" err="1"/>
              <a:t>cabotCollectionsDashboard</a:t>
            </a:r>
            <a:r>
              <a:rPr lang="en-GB" sz="1600" dirty="0"/>
              <a:t>"&gt;Month to Date&lt;/option&gt;</a:t>
            </a:r>
          </a:p>
          <a:p>
            <a:r>
              <a:rPr lang="en-GB" sz="1600" dirty="0"/>
              <a:t>&lt;option value="/Shared Data/</a:t>
            </a:r>
            <a:r>
              <a:rPr lang="en-GB" sz="1600" dirty="0" err="1"/>
              <a:t>SASTesting</a:t>
            </a:r>
            <a:r>
              <a:rPr lang="en-GB" sz="1600" dirty="0"/>
              <a:t>/</a:t>
            </a:r>
            <a:r>
              <a:rPr lang="en-GB" sz="1600" dirty="0" err="1"/>
              <a:t>ccDashDaily</a:t>
            </a:r>
            <a:r>
              <a:rPr lang="en-GB" sz="1600" dirty="0"/>
              <a:t>"&gt;Daily&lt;/option&gt;</a:t>
            </a:r>
          </a:p>
          <a:p>
            <a:r>
              <a:rPr lang="en-GB" sz="1600" dirty="0"/>
              <a:t>&lt;option value="/Shared Data/</a:t>
            </a:r>
            <a:r>
              <a:rPr lang="en-GB" sz="1600" dirty="0" err="1"/>
              <a:t>SASTesting</a:t>
            </a:r>
            <a:r>
              <a:rPr lang="en-GB" sz="1600" dirty="0"/>
              <a:t>/</a:t>
            </a:r>
            <a:r>
              <a:rPr lang="en-GB" sz="1600" dirty="0" err="1"/>
              <a:t>ccDashYTD</a:t>
            </a:r>
            <a:r>
              <a:rPr lang="en-GB" sz="1600" dirty="0"/>
              <a:t>"&gt;Year to Date&lt;/option&gt;</a:t>
            </a:r>
          </a:p>
          <a:p>
            <a:r>
              <a:rPr lang="en-GB" sz="1600" dirty="0"/>
              <a:t>&lt;/select&gt;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029846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accent2"/>
                </a:solidFill>
              </a:rPr>
              <a:t>&lt;input type="checkbox" name="_debug" value="log"&gt;Show log&lt;</a:t>
            </a:r>
            <a:r>
              <a:rPr lang="en-GB" sz="1600" dirty="0" err="1">
                <a:solidFill>
                  <a:schemeClr val="accent2"/>
                </a:solidFill>
              </a:rPr>
              <a:t>nbsp</a:t>
            </a:r>
            <a:r>
              <a:rPr lang="en-GB" sz="1600" dirty="0">
                <a:solidFill>
                  <a:schemeClr val="accent2"/>
                </a:solidFill>
              </a:rPr>
              <a:t>&gt;&lt;</a:t>
            </a:r>
            <a:r>
              <a:rPr lang="en-GB" sz="1600" dirty="0" err="1">
                <a:solidFill>
                  <a:schemeClr val="accent2"/>
                </a:solidFill>
              </a:rPr>
              <a:t>nbsp</a:t>
            </a:r>
            <a:r>
              <a:rPr lang="en-GB" sz="1600" dirty="0">
                <a:solidFill>
                  <a:schemeClr val="accent2"/>
                </a:solidFill>
              </a:rPr>
              <a:t>&gt;&lt;</a:t>
            </a:r>
            <a:r>
              <a:rPr lang="en-GB" sz="1600" dirty="0" err="1">
                <a:solidFill>
                  <a:schemeClr val="accent2"/>
                </a:solidFill>
              </a:rPr>
              <a:t>nbsp</a:t>
            </a:r>
            <a:r>
              <a:rPr lang="en-GB" sz="1600" dirty="0">
                <a:solidFill>
                  <a:schemeClr val="accent2"/>
                </a:solidFill>
              </a:rPr>
              <a:t>&gt;</a:t>
            </a:r>
          </a:p>
          <a:p>
            <a:r>
              <a:rPr lang="en-GB" sz="1600" dirty="0">
                <a:solidFill>
                  <a:schemeClr val="accent2"/>
                </a:solidFill>
              </a:rPr>
              <a:t>&lt;input type="checkbox" name="_debug" value="time"&gt;Show time taken&lt;</a:t>
            </a:r>
            <a:r>
              <a:rPr lang="en-GB" sz="1600" dirty="0" err="1">
                <a:solidFill>
                  <a:schemeClr val="accent2"/>
                </a:solidFill>
              </a:rPr>
              <a:t>nbsp</a:t>
            </a:r>
            <a:r>
              <a:rPr lang="en-GB" sz="1600" dirty="0">
                <a:solidFill>
                  <a:schemeClr val="accent2"/>
                </a:solidFill>
              </a:rPr>
              <a:t>&gt;</a:t>
            </a:r>
          </a:p>
          <a:p>
            <a:r>
              <a:rPr lang="en-GB" sz="1600" dirty="0">
                <a:solidFill>
                  <a:schemeClr val="accent2"/>
                </a:solidFill>
              </a:rPr>
              <a:t>&lt;input type="checkbox" name="inline" value="1"&gt;Inline?&lt;</a:t>
            </a:r>
            <a:r>
              <a:rPr lang="en-GB" sz="1600" dirty="0" err="1">
                <a:solidFill>
                  <a:schemeClr val="accent2"/>
                </a:solidFill>
              </a:rPr>
              <a:t>nbsp</a:t>
            </a:r>
            <a:r>
              <a:rPr lang="en-GB" sz="1600" dirty="0">
                <a:solidFill>
                  <a:schemeClr val="accent2"/>
                </a:solidFill>
              </a:rPr>
              <a:t>&gt;</a:t>
            </a:r>
          </a:p>
          <a:p>
            <a:r>
              <a:rPr lang="en-GB" sz="1600" dirty="0">
                <a:solidFill>
                  <a:schemeClr val="accent2"/>
                </a:solidFill>
              </a:rPr>
              <a:t>&lt;input type="submit" value="Run"&gt;&lt;</a:t>
            </a:r>
            <a:r>
              <a:rPr lang="en-GB" sz="1600" dirty="0" err="1">
                <a:solidFill>
                  <a:schemeClr val="accent2"/>
                </a:solidFill>
              </a:rPr>
              <a:t>br</a:t>
            </a:r>
            <a:r>
              <a:rPr lang="en-GB" sz="1600" dirty="0">
                <a:solidFill>
                  <a:schemeClr val="accent2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xmlns="" val="86574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More excerpts of HTML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1089455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err="1"/>
              <a:t>organisationName</a:t>
            </a:r>
            <a:r>
              <a:rPr lang="en-GB" sz="1600" dirty="0"/>
              <a:t> &lt;select name="</a:t>
            </a:r>
            <a:r>
              <a:rPr lang="en-GB" sz="1600" b="1" dirty="0" err="1"/>
              <a:t>organisationName</a:t>
            </a:r>
            <a:r>
              <a:rPr lang="en-GB" sz="1600" dirty="0"/>
              <a:t>"  </a:t>
            </a:r>
            <a:r>
              <a:rPr lang="en-GB" sz="1600" b="1" dirty="0" err="1"/>
              <a:t>onchange</a:t>
            </a:r>
            <a:r>
              <a:rPr lang="en-GB" sz="1600" b="1" dirty="0"/>
              <a:t>="</a:t>
            </a:r>
            <a:r>
              <a:rPr lang="en-GB" sz="1600" b="1" dirty="0" err="1"/>
              <a:t>this.form.submit</a:t>
            </a:r>
            <a:r>
              <a:rPr lang="en-GB" sz="1600" b="1" dirty="0"/>
              <a:t>();</a:t>
            </a:r>
            <a:r>
              <a:rPr lang="en-GB" sz="1600" dirty="0"/>
              <a:t>"&gt;</a:t>
            </a:r>
          </a:p>
          <a:p>
            <a:r>
              <a:rPr lang="en-GB" sz="1600" dirty="0"/>
              <a:t>&lt;option value="Cabot Debt Purchase " </a:t>
            </a:r>
            <a:r>
              <a:rPr lang="en-GB" sz="1600" b="1" dirty="0"/>
              <a:t>selected</a:t>
            </a:r>
            <a:r>
              <a:rPr lang="en-GB" sz="1600" dirty="0"/>
              <a:t>&gt;Cabot Debt Purchase &lt;/option&gt;</a:t>
            </a:r>
          </a:p>
          <a:p>
            <a:r>
              <a:rPr lang="en-GB" sz="1600" dirty="0"/>
              <a:t>&lt;option value="Cabot Stratford Serviced "&gt;Cabot Stratford Serviced &lt;/option&gt;</a:t>
            </a:r>
          </a:p>
          <a:p>
            <a:r>
              <a:rPr lang="en-GB" sz="1600" dirty="0"/>
              <a:t>&lt;/select&gt;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586731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539B"/>
                </a:solidFill>
              </a:rPr>
              <a:t>&lt;/form&gt;</a:t>
            </a:r>
          </a:p>
          <a:p>
            <a:r>
              <a:rPr lang="en-GB" sz="1600" dirty="0">
                <a:solidFill>
                  <a:srgbClr val="00539B"/>
                </a:solidFill>
              </a:rPr>
              <a:t>&lt;</a:t>
            </a:r>
            <a:r>
              <a:rPr lang="en-GB" sz="1600" dirty="0" err="1">
                <a:solidFill>
                  <a:srgbClr val="00539B"/>
                </a:solidFill>
              </a:rPr>
              <a:t>iframe</a:t>
            </a:r>
            <a:r>
              <a:rPr lang="en-GB" sz="1600" dirty="0">
                <a:solidFill>
                  <a:srgbClr val="00539B"/>
                </a:solidFill>
              </a:rPr>
              <a:t> name="content" </a:t>
            </a:r>
            <a:r>
              <a:rPr lang="en-GB" sz="1600" b="1" dirty="0">
                <a:solidFill>
                  <a:srgbClr val="00539B"/>
                </a:solidFill>
              </a:rPr>
              <a:t>height="85%" width="100%"</a:t>
            </a:r>
            <a:r>
              <a:rPr lang="en-GB" sz="1600" dirty="0">
                <a:solidFill>
                  <a:srgbClr val="00539B"/>
                </a:solidFill>
              </a:rPr>
              <a:t>&gt;</a:t>
            </a:r>
          </a:p>
          <a:p>
            <a:r>
              <a:rPr lang="en-GB" sz="1600" dirty="0">
                <a:solidFill>
                  <a:srgbClr val="00539B"/>
                </a:solidFill>
              </a:rPr>
              <a:t>&lt;/</a:t>
            </a:r>
            <a:r>
              <a:rPr lang="en-GB" sz="1600" dirty="0" err="1">
                <a:solidFill>
                  <a:srgbClr val="00539B"/>
                </a:solidFill>
              </a:rPr>
              <a:t>iframe</a:t>
            </a:r>
            <a:r>
              <a:rPr lang="en-GB" sz="1600" dirty="0">
                <a:solidFill>
                  <a:srgbClr val="00539B"/>
                </a:solidFill>
              </a:rPr>
              <a:t>&gt;</a:t>
            </a:r>
          </a:p>
          <a:p>
            <a:r>
              <a:rPr lang="en-GB" sz="1600" dirty="0">
                <a:solidFill>
                  <a:srgbClr val="00539B"/>
                </a:solidFill>
              </a:rPr>
              <a:t>&lt;/body&gt;</a:t>
            </a:r>
          </a:p>
          <a:p>
            <a:r>
              <a:rPr lang="en-GB" sz="1600" dirty="0">
                <a:solidFill>
                  <a:srgbClr val="00539B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361091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Here’s what’s produced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312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59471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Choosing</a:t>
            </a:r>
            <a:r>
              <a:rPr lang="en-GB" baseline="0" dirty="0" smtClean="0"/>
              <a:t> a different selection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7312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64647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Sencha</a:t>
            </a:r>
            <a:r>
              <a:rPr lang="en-GB" dirty="0" smtClean="0"/>
              <a:t> </a:t>
            </a:r>
            <a:r>
              <a:rPr lang="en-GB" dirty="0" err="1" smtClean="0"/>
              <a:t>ExtJS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Screenshot 2014-03-23 10.17.1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692944"/>
            <a:ext cx="9144000" cy="44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48835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 an </a:t>
            </a:r>
            <a:r>
              <a:rPr lang="en-GB" dirty="0" err="1" smtClean="0"/>
              <a:t>ExtJS</a:t>
            </a:r>
            <a:r>
              <a:rPr lang="en-GB" dirty="0" smtClean="0"/>
              <a:t> grid to replace table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251494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 smtClean="0"/>
              <a:t>Make a grid based on sample data</a:t>
            </a:r>
          </a:p>
          <a:p>
            <a:pPr lvl="1"/>
            <a:r>
              <a:rPr lang="en-GB" dirty="0" smtClean="0"/>
              <a:t>Using sample data makes the building easier</a:t>
            </a:r>
          </a:p>
          <a:p>
            <a:pPr lvl="1"/>
            <a:r>
              <a:rPr lang="en-GB" dirty="0" smtClean="0"/>
              <a:t>Can hand code in a text editor</a:t>
            </a:r>
          </a:p>
          <a:p>
            <a:pPr lvl="1"/>
            <a:r>
              <a:rPr lang="en-GB" dirty="0" smtClean="0"/>
              <a:t>Easier to use a tool like </a:t>
            </a:r>
            <a:r>
              <a:rPr lang="en-GB" dirty="0" err="1" smtClean="0"/>
              <a:t>Sencha</a:t>
            </a:r>
            <a:r>
              <a:rPr lang="en-GB" dirty="0" smtClean="0"/>
              <a:t> Architect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Make a stored</a:t>
            </a:r>
            <a:r>
              <a:rPr lang="en-GB" baseline="0" dirty="0" smtClean="0"/>
              <a:t> process to replace the sample data</a:t>
            </a:r>
          </a:p>
          <a:p>
            <a:pPr lvl="1"/>
            <a:r>
              <a:rPr lang="en-GB" dirty="0" smtClean="0"/>
              <a:t>JSON</a:t>
            </a:r>
            <a:r>
              <a:rPr lang="en-GB" baseline="0" dirty="0" smtClean="0"/>
              <a:t> based is easier</a:t>
            </a:r>
          </a:p>
        </p:txBody>
      </p:sp>
    </p:spTree>
    <p:extLst>
      <p:ext uri="{BB962C8B-B14F-4D97-AF65-F5344CB8AC3E}">
        <p14:creationId xmlns:p14="http://schemas.microsoft.com/office/powerpoint/2010/main" xmlns="" val="380884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Grid</a:t>
            </a:r>
            <a:r>
              <a:rPr lang="en-GB" baseline="0" dirty="0" smtClean="0"/>
              <a:t> object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3541688"/>
          </a:xfrm>
        </p:spPr>
        <p:txBody>
          <a:bodyPr/>
          <a:lstStyle/>
          <a:p>
            <a:r>
              <a:rPr lang="en-GB" dirty="0" smtClean="0"/>
              <a:t>Why is this better than a SAS HTML table?</a:t>
            </a:r>
          </a:p>
          <a:p>
            <a:pPr lvl="1"/>
            <a:r>
              <a:rPr lang="en-GB" dirty="0" smtClean="0"/>
              <a:t>Headers are fixed</a:t>
            </a:r>
          </a:p>
          <a:p>
            <a:pPr lvl="1"/>
            <a:r>
              <a:rPr lang="en-GB" dirty="0" smtClean="0"/>
              <a:t>Can handle unlimited data size</a:t>
            </a:r>
          </a:p>
          <a:p>
            <a:pPr lvl="1"/>
            <a:r>
              <a:rPr lang="en-GB" dirty="0" smtClean="0"/>
              <a:t>Column sorting, hiding, grouping, etc. built-in</a:t>
            </a:r>
          </a:p>
          <a:p>
            <a:pPr lvl="1"/>
            <a:r>
              <a:rPr lang="en-GB" dirty="0" smtClean="0"/>
              <a:t>Works off a store</a:t>
            </a:r>
          </a:p>
          <a:p>
            <a:pPr lvl="2"/>
            <a:r>
              <a:rPr lang="en-GB" dirty="0" smtClean="0"/>
              <a:t>Can be shared with other objects (e.g. a graph)</a:t>
            </a:r>
          </a:p>
          <a:p>
            <a:pPr lvl="1"/>
            <a:r>
              <a:rPr lang="en-GB" dirty="0" smtClean="0"/>
              <a:t>Supports editing data</a:t>
            </a:r>
          </a:p>
          <a:p>
            <a:pPr lvl="1"/>
            <a:r>
              <a:rPr lang="en-GB" dirty="0" smtClean="0"/>
              <a:t>Cells can be rendered in various ways</a:t>
            </a:r>
          </a:p>
          <a:p>
            <a:pPr lvl="2"/>
            <a:r>
              <a:rPr lang="en-GB" dirty="0" smtClean="0"/>
              <a:t>e.g. date can pop up a calendar for selection</a:t>
            </a:r>
          </a:p>
        </p:txBody>
      </p:sp>
    </p:spTree>
    <p:extLst>
      <p:ext uri="{BB962C8B-B14F-4D97-AF65-F5344CB8AC3E}">
        <p14:creationId xmlns:p14="http://schemas.microsoft.com/office/powerpoint/2010/main" xmlns="" val="383757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 </a:t>
            </a:r>
            <a:r>
              <a:rPr lang="en-GB" dirty="0" err="1" smtClean="0"/>
              <a:t>Sencha</a:t>
            </a:r>
            <a:r>
              <a:rPr lang="en-GB" dirty="0" smtClean="0"/>
              <a:t> Architect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Screenshot 2014-03-11 13.30.2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7094" y="653674"/>
            <a:ext cx="7672866" cy="448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1801051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JSON</a:t>
            </a:r>
            <a:endParaRPr lang="en-GB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7600" y="1209600"/>
            <a:ext cx="8517600" cy="3325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7663" indent="-347663" algn="l" rtl="0" eaLnBrk="1" fontAlgn="base" hangingPunct="1">
              <a:lnSpc>
                <a:spcPct val="90000"/>
              </a:lnSpc>
              <a:spcBef>
                <a:spcPct val="35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rgbClr val="292929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684213" indent="-222250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2pPr>
            <a:lvl3pPr marL="1025525" indent="-227013" algn="l" rtl="0" eaLnBrk="1" fontAlgn="base" hangingPunct="1">
              <a:lnSpc>
                <a:spcPct val="92000"/>
              </a:lnSpc>
              <a:spcBef>
                <a:spcPct val="17000"/>
              </a:spcBef>
              <a:spcAft>
                <a:spcPct val="1700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rgbClr val="292929"/>
                </a:solidFill>
                <a:latin typeface="+mn-lt"/>
                <a:ea typeface="ＭＳ Ｐゴシック" pitchFamily="-112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dirty="0" smtClean="0"/>
              <a:t>Key-Value pairs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Man and Machine readable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Nested if necessary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Example: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>
                <a:latin typeface="Courier New"/>
                <a:cs typeface="Courier New"/>
              </a:rPr>
              <a:t>{ key1 : value1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>
                <a:latin typeface="Courier New"/>
                <a:cs typeface="Courier New"/>
              </a:rPr>
              <a:t> ,key2 : { subkey1: subvalue1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>
                <a:latin typeface="Courier New"/>
                <a:cs typeface="Courier New"/>
              </a:rPr>
              <a:t>}</a:t>
            </a:r>
            <a:endParaRPr lang="en-US" b="1" dirty="0">
              <a:latin typeface="Courier New"/>
              <a:cs typeface="Courier New"/>
            </a:endParaRPr>
          </a:p>
        </p:txBody>
      </p:sp>
      <p:pic>
        <p:nvPicPr>
          <p:cNvPr id="5" name="Picture 4" descr="http://www.json.org/object.g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2048" y="2116788"/>
            <a:ext cx="5501952" cy="1422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53665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08286" y="2967"/>
            <a:ext cx="4535714" cy="514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0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Sample JSON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937" y="679598"/>
            <a:ext cx="8201025" cy="35258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[</a:t>
            </a:r>
          </a:p>
          <a:p>
            <a:pPr marL="0" indent="0">
              <a:buNone/>
            </a:pPr>
            <a:r>
              <a:rPr lang="en-US" dirty="0"/>
              <a:t>{"id":1</a:t>
            </a:r>
            <a:r>
              <a:rPr lang="en-US" dirty="0" smtClean="0"/>
              <a:t>, "</a:t>
            </a:r>
            <a:r>
              <a:rPr lang="en-US" dirty="0"/>
              <a:t>name":"Alfred"</a:t>
            </a:r>
            <a:r>
              <a:rPr lang="en-US" dirty="0" smtClean="0"/>
              <a:t>, "</a:t>
            </a:r>
            <a:r>
              <a:rPr lang="en-US" dirty="0"/>
              <a:t>sex":"M"</a:t>
            </a:r>
            <a:r>
              <a:rPr lang="en-US" dirty="0" smtClean="0"/>
              <a:t>, "</a:t>
            </a:r>
            <a:r>
              <a:rPr lang="en-US" dirty="0"/>
              <a:t>age":14 </a:t>
            </a:r>
            <a:r>
              <a:rPr lang="en-US" dirty="0" smtClean="0"/>
              <a:t>, "</a:t>
            </a:r>
            <a:r>
              <a:rPr lang="en-US" dirty="0"/>
              <a:t>height":69 </a:t>
            </a:r>
            <a:r>
              <a:rPr lang="en-US" dirty="0" smtClean="0"/>
              <a:t>, "</a:t>
            </a:r>
            <a:r>
              <a:rPr lang="en-US" dirty="0"/>
              <a:t>weight":112.5 },</a:t>
            </a:r>
          </a:p>
          <a:p>
            <a:pPr marL="0" indent="0">
              <a:buNone/>
            </a:pPr>
            <a:r>
              <a:rPr lang="en-US" dirty="0"/>
              <a:t>{"id":2</a:t>
            </a:r>
            <a:r>
              <a:rPr lang="en-US" dirty="0" smtClean="0"/>
              <a:t>, "</a:t>
            </a:r>
            <a:r>
              <a:rPr lang="en-US" dirty="0"/>
              <a:t>name":"Alice"</a:t>
            </a:r>
            <a:r>
              <a:rPr lang="en-US" dirty="0" smtClean="0"/>
              <a:t>, "</a:t>
            </a:r>
            <a:r>
              <a:rPr lang="en-US" dirty="0"/>
              <a:t>sex":"F"</a:t>
            </a:r>
            <a:r>
              <a:rPr lang="en-US" dirty="0" smtClean="0"/>
              <a:t>, "</a:t>
            </a:r>
            <a:r>
              <a:rPr lang="en-US" dirty="0"/>
              <a:t>age":13 </a:t>
            </a:r>
            <a:r>
              <a:rPr lang="en-US" dirty="0" smtClean="0"/>
              <a:t>, "</a:t>
            </a:r>
            <a:r>
              <a:rPr lang="en-US" dirty="0"/>
              <a:t>height":56.5 </a:t>
            </a:r>
            <a:r>
              <a:rPr lang="en-US" dirty="0" smtClean="0"/>
              <a:t>, "</a:t>
            </a:r>
            <a:r>
              <a:rPr lang="en-US" dirty="0"/>
              <a:t>weight":84 },</a:t>
            </a:r>
          </a:p>
          <a:p>
            <a:pPr marL="0" indent="0">
              <a:buNone/>
            </a:pPr>
            <a:r>
              <a:rPr lang="en-US" dirty="0"/>
              <a:t>{"id":3</a:t>
            </a:r>
            <a:r>
              <a:rPr lang="en-US" dirty="0" smtClean="0"/>
              <a:t>, "</a:t>
            </a:r>
            <a:r>
              <a:rPr lang="en-US" dirty="0"/>
              <a:t>name":"Barbara"</a:t>
            </a:r>
            <a:r>
              <a:rPr lang="en-US" dirty="0" smtClean="0"/>
              <a:t>, "</a:t>
            </a:r>
            <a:r>
              <a:rPr lang="en-US" dirty="0"/>
              <a:t>sex":"F"</a:t>
            </a:r>
            <a:r>
              <a:rPr lang="en-US" dirty="0" smtClean="0"/>
              <a:t>, "</a:t>
            </a:r>
            <a:r>
              <a:rPr lang="en-US" dirty="0"/>
              <a:t>age":13 </a:t>
            </a:r>
            <a:r>
              <a:rPr lang="en-US" dirty="0" smtClean="0"/>
              <a:t>, "</a:t>
            </a:r>
            <a:r>
              <a:rPr lang="en-US" dirty="0"/>
              <a:t>height":65.3 </a:t>
            </a:r>
            <a:r>
              <a:rPr lang="en-US" dirty="0" smtClean="0"/>
              <a:t>, "</a:t>
            </a:r>
            <a:r>
              <a:rPr lang="en-US" dirty="0"/>
              <a:t>weight":98 </a:t>
            </a: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37629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</a:t>
            </a:r>
            <a:r>
              <a:rPr lang="en-GB" dirty="0" err="1" smtClean="0"/>
              <a:t>Sencha</a:t>
            </a:r>
            <a:r>
              <a:rPr lang="en-GB" dirty="0" smtClean="0"/>
              <a:t> Architect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7996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123772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Drag a Container,</a:t>
            </a:r>
            <a:r>
              <a:rPr lang="en-GB" baseline="0" dirty="0" smtClean="0"/>
              <a:t> then </a:t>
            </a:r>
            <a:r>
              <a:rPr lang="en-GB" dirty="0" smtClean="0"/>
              <a:t>Grid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Screenshot 2014-03-13 20.00.5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89976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34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 a Store &amp; Model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7748994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249298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 library and Model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parms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654139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4205" y="0"/>
            <a:ext cx="4569796" cy="43003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3859433" y="2362565"/>
            <a:ext cx="502120" cy="60048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9194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Set model &amp; store properties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397822" cy="51298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70303" y="561548"/>
            <a:ext cx="4773698" cy="17669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4607690" y="2529913"/>
            <a:ext cx="2215235" cy="99424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20924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</a:t>
            </a:r>
            <a:r>
              <a:rPr lang="en-GB" baseline="0" dirty="0" smtClean="0"/>
              <a:t> where you data comes from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7095865" cy="5143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18905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Preview</a:t>
            </a:r>
            <a:r>
              <a:rPr lang="en-GB" baseline="0" dirty="0" smtClean="0"/>
              <a:t> the data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9135323" cy="457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667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 Grid properties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7430" y="0"/>
            <a:ext cx="4376570" cy="51677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xmlns="" val="386849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You have built a</a:t>
            </a:r>
            <a:r>
              <a:rPr lang="en-GB" baseline="0" dirty="0" smtClean="0"/>
              <a:t> Web App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Screenshot 2014-03-13 20.37.5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0989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763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GF2014_PPT_Template_16x9">
  <a:themeElements>
    <a:clrScheme name="SAS_2010_Template">
      <a:dk1>
        <a:srgbClr val="000000"/>
      </a:dk1>
      <a:lt1>
        <a:srgbClr val="FFFFFF"/>
      </a:lt1>
      <a:dk2>
        <a:srgbClr val="282828"/>
      </a:dk2>
      <a:lt2>
        <a:srgbClr val="808080"/>
      </a:lt2>
      <a:accent1>
        <a:srgbClr val="007DC3"/>
      </a:accent1>
      <a:accent2>
        <a:srgbClr val="00539B"/>
      </a:accent2>
      <a:accent3>
        <a:srgbClr val="003B76"/>
      </a:accent3>
      <a:accent4>
        <a:srgbClr val="97C0E6"/>
      </a:accent4>
      <a:accent5>
        <a:srgbClr val="B0B7BB"/>
      </a:accent5>
      <a:accent6>
        <a:srgbClr val="FF8817"/>
      </a:accent6>
      <a:hlink>
        <a:srgbClr val="007DC3"/>
      </a:hlink>
      <a:folHlink>
        <a:srgbClr val="BCBCBC"/>
      </a:folHlink>
    </a:clrScheme>
    <a:fontScheme name="SAS_Presentation_Template_External_Audiences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17000"/>
          </a:spcAft>
          <a:buClr>
            <a:schemeClr val="tx1"/>
          </a:buClr>
          <a:buSzTx/>
          <a:buFont typeface="Wingdings" pitchFamily="2" charset="2"/>
          <a:buNone/>
          <a:tabLst/>
          <a:defRPr kumimoji="0" sz="1400" b="0" i="0" u="none" strike="noStrike" cap="none" normalizeH="0" baseline="0" smtClean="0">
            <a:ln>
              <a:noFill/>
            </a:ln>
            <a:solidFill>
              <a:srgbClr val="29292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17000"/>
          </a:spcAft>
          <a:buClr>
            <a:schemeClr val="tx1"/>
          </a:buClr>
          <a:buSzTx/>
          <a:buFont typeface="Wingdings" pitchFamily="2" charset="2"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rgbClr val="29292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AS_Presentation_Template_External_Audiences 2">
        <a:dk1>
          <a:srgbClr val="000000"/>
        </a:dk1>
        <a:lt1>
          <a:srgbClr val="FFFFFF"/>
        </a:lt1>
        <a:dk2>
          <a:srgbClr val="282828"/>
        </a:dk2>
        <a:lt2>
          <a:srgbClr val="808080"/>
        </a:lt2>
        <a:accent1>
          <a:srgbClr val="007DC3"/>
        </a:accent1>
        <a:accent2>
          <a:srgbClr val="00539B"/>
        </a:accent2>
        <a:accent3>
          <a:srgbClr val="003B76"/>
        </a:accent3>
        <a:accent4>
          <a:srgbClr val="97C0E6"/>
        </a:accent4>
        <a:accent5>
          <a:srgbClr val="B0B7BB"/>
        </a:accent5>
        <a:accent6>
          <a:srgbClr val="FF8817"/>
        </a:accent6>
        <a:hlink>
          <a:srgbClr val="007DC3"/>
        </a:hlink>
        <a:folHlink>
          <a:srgbClr val="BCBCB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Status xmlns="27859d8f-6750-407e-aa47-fba89d8acaed">Final</Status>
    <Description0 xmlns="27859d8f-6750-407e-aa47-fba89d8acaed">Standard template for external-facing presentations.</Description0>
    <Owner xmlns="27859d8f-6750-407e-aa47-fba89d8acaed" xsi:nil="true"/>
    <Template_x0020_Type xmlns="27859d8f-6750-407e-aa47-fba89d8acaed">Standard</Template_x0020_Type>
    <Office_x0020_Version xmlns="27859d8f-6750-407e-aa47-fba89d8acaed">2007</Office_x0020_Versio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LongProperties xmlns="http://schemas.microsoft.com/office/2006/metadata/longPropertie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7754B365008844B6F0D46EBB76DF44" ma:contentTypeVersion="6" ma:contentTypeDescription="Create a new document." ma:contentTypeScope="" ma:versionID="1ceb07d708c2a36d747ce8d58edbefc8">
  <xsd:schema xmlns:xsd="http://www.w3.org/2001/XMLSchema" xmlns:p="http://schemas.microsoft.com/office/2006/metadata/properties" xmlns:ns2="27859d8f-6750-407e-aa47-fba89d8acaed" targetNamespace="http://schemas.microsoft.com/office/2006/metadata/properties" ma:root="true" ma:fieldsID="8bfe92c42150e48c4fe0e18cc86ed716" ns2:_="">
    <xsd:import namespace="27859d8f-6750-407e-aa47-fba89d8acaed"/>
    <xsd:element name="properties">
      <xsd:complexType>
        <xsd:sequence>
          <xsd:element name="documentManagement">
            <xsd:complexType>
              <xsd:all>
                <xsd:element ref="ns2:Owner" minOccurs="0"/>
                <xsd:element ref="ns2:Description0" minOccurs="0"/>
                <xsd:element ref="ns2:Status" minOccurs="0"/>
                <xsd:element ref="ns2:Template_x0020_Type" minOccurs="0"/>
                <xsd:element ref="ns2:Office_x0020_Vers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27859d8f-6750-407e-aa47-fba89d8acaed" elementFormDefault="qualified">
    <xsd:import namespace="http://schemas.microsoft.com/office/2006/documentManagement/types"/>
    <xsd:element name="Owner" ma:index="8" nillable="true" ma:displayName="Owner" ma:internalName="Owner">
      <xsd:simpleType>
        <xsd:restriction base="dms:Text">
          <xsd:maxLength value="255"/>
        </xsd:restriction>
      </xsd:simpleType>
    </xsd:element>
    <xsd:element name="Description0" ma:index="9" nillable="true" ma:displayName="Description" ma:internalName="Description0">
      <xsd:simpleType>
        <xsd:restriction base="dms:Note"/>
      </xsd:simpleType>
    </xsd:element>
    <xsd:element name="Status" ma:index="10" nillable="true" ma:displayName="Status" ma:default="Rough" ma:format="Dropdown" ma:internalName="Status">
      <xsd:simpleType>
        <xsd:restriction base="dms:Choice">
          <xsd:enumeration value="Rough"/>
          <xsd:enumeration value="Draft"/>
          <xsd:enumeration value="In Review"/>
          <xsd:enumeration value="Final"/>
        </xsd:restriction>
      </xsd:simpleType>
    </xsd:element>
    <xsd:element name="Template_x0020_Type" ma:index="11" nillable="true" ma:displayName="Template Type" ma:default="Standard" ma:format="Dropdown" ma:internalName="Template_x0020_Type">
      <xsd:simpleType>
        <xsd:restriction base="dms:Choice">
          <xsd:enumeration value="Standard"/>
          <xsd:enumeration value="Optional"/>
          <xsd:enumeration value="Other"/>
        </xsd:restriction>
      </xsd:simpleType>
    </xsd:element>
    <xsd:element name="Office_x0020_Version" ma:index="12" nillable="true" ma:displayName="Office Version" ma:format="Dropdown" ma:internalName="Office_x0020_Version">
      <xsd:simpleType>
        <xsd:restriction base="dms:Choice">
          <xsd:enumeration value="2007"/>
          <xsd:enumeration value="2003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1C1ECD8B-190C-41CD-BA4D-68678999D560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27859d8f-6750-407e-aa47-fba89d8acaed"/>
    <ds:schemaRef ds:uri="http://www.w3.org/XML/1998/namespace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60C0EC8D-DC2D-412B-BF2D-F0742B6EC6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6F3235-54B9-4132-8885-D260F97975D4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3F39159A-E9E3-483C-BD48-868A43A5CD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859d8f-6750-407e-aa47-fba89d8acae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SGF2014_PPT_Template_16x9</Template>
  <TotalTime>10455</TotalTime>
  <Words>4830</Words>
  <Application>Microsoft Office PowerPoint</Application>
  <PresentationFormat>On-screen Show (16:9)</PresentationFormat>
  <Paragraphs>807</Paragraphs>
  <Slides>108</Slides>
  <Notes>79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SGF2014_PPT_Template_16x9</vt:lpstr>
      <vt:lpstr>SAS Stored Processes and Developing Web Applications</vt:lpstr>
      <vt:lpstr>Contents</vt:lpstr>
      <vt:lpstr>Make a report</vt:lpstr>
      <vt:lpstr>Query Builder</vt:lpstr>
      <vt:lpstr>Query builder</vt:lpstr>
      <vt:lpstr>Now you have a query</vt:lpstr>
      <vt:lpstr>Make a Stored Process</vt:lpstr>
      <vt:lpstr>Name it</vt:lpstr>
      <vt:lpstr>View code</vt:lpstr>
      <vt:lpstr>Pick Repository</vt:lpstr>
      <vt:lpstr>Librefs</vt:lpstr>
      <vt:lpstr>Prompts</vt:lpstr>
      <vt:lpstr>Data Sources &amp; Targets</vt:lpstr>
      <vt:lpstr>Review</vt:lpstr>
      <vt:lpstr>Edit Stored Process</vt:lpstr>
      <vt:lpstr>Stored Process</vt:lpstr>
      <vt:lpstr>Slide 17</vt:lpstr>
      <vt:lpstr>Create using Management Console</vt:lpstr>
      <vt:lpstr>Name it</vt:lpstr>
      <vt:lpstr>Execution settings</vt:lpstr>
      <vt:lpstr>Edit Source Code</vt:lpstr>
      <vt:lpstr>Define parameters</vt:lpstr>
      <vt:lpstr>Run it via Enterprise Guide</vt:lpstr>
      <vt:lpstr>Run it via Web Browser</vt:lpstr>
      <vt:lpstr>Run with a parameter specified</vt:lpstr>
      <vt:lpstr>Run and prompt for parameters</vt:lpstr>
      <vt:lpstr>Edit a Stored Process with Management Console</vt:lpstr>
      <vt:lpstr>Management Console</vt:lpstr>
      <vt:lpstr>Management Console</vt:lpstr>
      <vt:lpstr>Management Console</vt:lpstr>
      <vt:lpstr>Management Console</vt:lpstr>
      <vt:lpstr>Management Console</vt:lpstr>
      <vt:lpstr>Management Console</vt:lpstr>
      <vt:lpstr>Management Console</vt:lpstr>
      <vt:lpstr>Stored Process Web Application</vt:lpstr>
      <vt:lpstr>Stored process web application</vt:lpstr>
      <vt:lpstr>Get a menu down left</vt:lpstr>
      <vt:lpstr>Run stored process from web app</vt:lpstr>
      <vt:lpstr>Run stored process from browser</vt:lpstr>
      <vt:lpstr>Run stored process from excel</vt:lpstr>
      <vt:lpstr>Open one to run it</vt:lpstr>
      <vt:lpstr>Results of run appear in EXCEL</vt:lpstr>
      <vt:lpstr>Add a Graph to Stored Process</vt:lpstr>
      <vt:lpstr>Result in web browser</vt:lpstr>
      <vt:lpstr>Add parameter</vt:lpstr>
      <vt:lpstr>Add prompt for macro parameter added</vt:lpstr>
      <vt:lpstr>Stored Process using parameter via prompt</vt:lpstr>
      <vt:lpstr>URL showing parameter passed</vt:lpstr>
      <vt:lpstr>Make a better Web App</vt:lpstr>
      <vt:lpstr>Simple HTML </vt:lpstr>
      <vt:lpstr>HTML Menu</vt:lpstr>
      <vt:lpstr>Report shown in browser</vt:lpstr>
      <vt:lpstr>Using a form to run a Stored Process</vt:lpstr>
      <vt:lpstr>HTML using Form</vt:lpstr>
      <vt:lpstr>What’s displayed</vt:lpstr>
      <vt:lpstr>Writing directly from Stored Process to browser</vt:lpstr>
      <vt:lpstr>New stored process to write HTML</vt:lpstr>
      <vt:lpstr>Stored process produces this</vt:lpstr>
      <vt:lpstr>Add iFrame to keep output on same page</vt:lpstr>
      <vt:lpstr>Now menu &amp; output on same page</vt:lpstr>
      <vt:lpstr>Useful optional parameters for Stored Processes</vt:lpstr>
      <vt:lpstr>Define a dropdown menu for type of output</vt:lpstr>
      <vt:lpstr>Output type is added to menu</vt:lpstr>
      <vt:lpstr>HTML Headers</vt:lpstr>
      <vt:lpstr>RTF output</vt:lpstr>
      <vt:lpstr>Define dropdown for ODS style</vt:lpstr>
      <vt:lpstr>Here is what 2 ODS style selections produce</vt:lpstr>
      <vt:lpstr>Add some checkboxes</vt:lpstr>
      <vt:lpstr>After report we get the log</vt:lpstr>
      <vt:lpstr>After log we get time</vt:lpstr>
      <vt:lpstr>Parts of URL for stored process call</vt:lpstr>
      <vt:lpstr>Useful automatic macro variables</vt:lpstr>
      <vt:lpstr>Use automatic macro variables</vt:lpstr>
      <vt:lpstr>What’s good about this technique</vt:lpstr>
      <vt:lpstr>What’s not so good</vt:lpstr>
      <vt:lpstr>Adding some JavaScript for interactivity</vt:lpstr>
      <vt:lpstr>JavaScript Demo</vt:lpstr>
      <vt:lpstr>Some added JavaScript for extra functionality</vt:lpstr>
      <vt:lpstr>JavaScript providing more interactivity</vt:lpstr>
      <vt:lpstr>Here’s a simple web app</vt:lpstr>
      <vt:lpstr>Stored Process generates HTML</vt:lpstr>
      <vt:lpstr>More excerpts of HTML</vt:lpstr>
      <vt:lpstr>Here’s what’s produced</vt:lpstr>
      <vt:lpstr>Choosing a different selection</vt:lpstr>
      <vt:lpstr>Sencha ExtJS</vt:lpstr>
      <vt:lpstr>Use an ExtJS grid to replace table</vt:lpstr>
      <vt:lpstr>Grid object</vt:lpstr>
      <vt:lpstr>Use Sencha Architect</vt:lpstr>
      <vt:lpstr>JSON</vt:lpstr>
      <vt:lpstr>Sample JSON</vt:lpstr>
      <vt:lpstr>Open Sencha Architect</vt:lpstr>
      <vt:lpstr>Drag a Container, then Grid</vt:lpstr>
      <vt:lpstr>Add a Store &amp; Model</vt:lpstr>
      <vt:lpstr>Set library and Model parms</vt:lpstr>
      <vt:lpstr>Set model &amp; store properties</vt:lpstr>
      <vt:lpstr>Set where you data comes from</vt:lpstr>
      <vt:lpstr>Preview the data</vt:lpstr>
      <vt:lpstr>Set Grid properties</vt:lpstr>
      <vt:lpstr>You have built a Web App</vt:lpstr>
      <vt:lpstr>Grid using JSON in browser</vt:lpstr>
      <vt:lpstr>Macro to produce JSON from dataset</vt:lpstr>
      <vt:lpstr>Using %makeJSON</vt:lpstr>
      <vt:lpstr>Point store to Stored process</vt:lpstr>
      <vt:lpstr>Add a graph to screen</vt:lpstr>
      <vt:lpstr>Change graph properties</vt:lpstr>
      <vt:lpstr>You get a graph</vt:lpstr>
      <vt:lpstr>Useful web sites</vt:lpstr>
      <vt:lpstr>More links</vt:lpstr>
    </vt:vector>
  </TitlesOfParts>
  <Company>SAS Institute Inc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SAS® Global Forum 2014</dc:title>
  <dc:creator>Nicole Peeler</dc:creator>
  <cp:lastModifiedBy>pmason</cp:lastModifiedBy>
  <cp:revision>123</cp:revision>
  <cp:lastPrinted>2014-07-06T15:19:08Z</cp:lastPrinted>
  <dcterms:created xsi:type="dcterms:W3CDTF">2013-07-19T18:01:24Z</dcterms:created>
  <dcterms:modified xsi:type="dcterms:W3CDTF">2015-02-18T12:55:55Z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PSDescription">
    <vt:lpwstr>Standard template for internal-facing presentations.</vt:lpwstr>
  </property>
  <property fmtid="{D5CDD505-2E9C-101B-9397-08002B2CF9AE}" pid="3" name="TemplateType">
    <vt:lpwstr>Standard</vt:lpwstr>
  </property>
  <property fmtid="{D5CDD505-2E9C-101B-9397-08002B2CF9AE}" pid="4" name="Order">
    <vt:r8>600</vt:r8>
  </property>
  <property fmtid="{D5CDD505-2E9C-101B-9397-08002B2CF9AE}" pid="5" name="ContentTypeId">
    <vt:lpwstr>0x010100D07754B365008844B6F0D46EBB76DF44</vt:lpwstr>
  </property>
</Properties>
</file>